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257" r:id="rId3"/>
    <p:sldId id="259" r:id="rId4"/>
    <p:sldId id="262" r:id="rId5"/>
    <p:sldId id="258" r:id="rId6"/>
    <p:sldId id="279" r:id="rId7"/>
    <p:sldId id="265" r:id="rId8"/>
    <p:sldId id="268" r:id="rId9"/>
    <p:sldId id="267" r:id="rId10"/>
    <p:sldId id="266" r:id="rId11"/>
    <p:sldId id="263" r:id="rId12"/>
    <p:sldId id="282" r:id="rId13"/>
    <p:sldId id="273" r:id="rId14"/>
    <p:sldId id="283" r:id="rId15"/>
    <p:sldId id="285" r:id="rId16"/>
    <p:sldId id="284" r:id="rId17"/>
    <p:sldId id="278" r:id="rId18"/>
    <p:sldId id="264" r:id="rId19"/>
    <p:sldId id="269" r:id="rId20"/>
    <p:sldId id="270" r:id="rId21"/>
    <p:sldId id="271" r:id="rId22"/>
    <p:sldId id="286" r:id="rId23"/>
    <p:sldId id="277" r:id="rId24"/>
    <p:sldId id="280" r:id="rId25"/>
    <p:sldId id="281" r:id="rId26"/>
  </p:sldIdLst>
  <p:sldSz cx="9144000" cy="6858000" type="screen4x3"/>
  <p:notesSz cx="6858000" cy="9144000"/>
  <p:defaultTextStyle>
    <a:defPPr>
      <a:defRPr lang="hu-HU"/>
    </a:defPPr>
    <a:lvl1pPr algn="l" rtl="0" fontAlgn="base">
      <a:spcBef>
        <a:spcPct val="0"/>
      </a:spcBef>
      <a:spcAft>
        <a:spcPct val="0"/>
      </a:spcAft>
      <a:defRPr sz="2800" kern="1200">
        <a:solidFill>
          <a:schemeClr val="tx1"/>
        </a:solidFill>
        <a:latin typeface="Arial" charset="0"/>
        <a:ea typeface="+mn-ea"/>
        <a:cs typeface="Arial" charset="0"/>
      </a:defRPr>
    </a:lvl1pPr>
    <a:lvl2pPr marL="457200" algn="l" rtl="0" fontAlgn="base">
      <a:spcBef>
        <a:spcPct val="0"/>
      </a:spcBef>
      <a:spcAft>
        <a:spcPct val="0"/>
      </a:spcAft>
      <a:defRPr sz="2800" kern="1200">
        <a:solidFill>
          <a:schemeClr val="tx1"/>
        </a:solidFill>
        <a:latin typeface="Arial" charset="0"/>
        <a:ea typeface="+mn-ea"/>
        <a:cs typeface="Arial" charset="0"/>
      </a:defRPr>
    </a:lvl2pPr>
    <a:lvl3pPr marL="914400" algn="l" rtl="0" fontAlgn="base">
      <a:spcBef>
        <a:spcPct val="0"/>
      </a:spcBef>
      <a:spcAft>
        <a:spcPct val="0"/>
      </a:spcAft>
      <a:defRPr sz="2800" kern="1200">
        <a:solidFill>
          <a:schemeClr val="tx1"/>
        </a:solidFill>
        <a:latin typeface="Arial" charset="0"/>
        <a:ea typeface="+mn-ea"/>
        <a:cs typeface="Arial" charset="0"/>
      </a:defRPr>
    </a:lvl3pPr>
    <a:lvl4pPr marL="1371600" algn="l" rtl="0" fontAlgn="base">
      <a:spcBef>
        <a:spcPct val="0"/>
      </a:spcBef>
      <a:spcAft>
        <a:spcPct val="0"/>
      </a:spcAft>
      <a:defRPr sz="2800" kern="1200">
        <a:solidFill>
          <a:schemeClr val="tx1"/>
        </a:solidFill>
        <a:latin typeface="Arial" charset="0"/>
        <a:ea typeface="+mn-ea"/>
        <a:cs typeface="Arial" charset="0"/>
      </a:defRPr>
    </a:lvl4pPr>
    <a:lvl5pPr marL="1828800" algn="l" rtl="0" fontAlgn="base">
      <a:spcBef>
        <a:spcPct val="0"/>
      </a:spcBef>
      <a:spcAft>
        <a:spcPct val="0"/>
      </a:spcAft>
      <a:defRPr sz="2800" kern="1200">
        <a:solidFill>
          <a:schemeClr val="tx1"/>
        </a:solidFill>
        <a:latin typeface="Arial" charset="0"/>
        <a:ea typeface="+mn-ea"/>
        <a:cs typeface="Arial" charset="0"/>
      </a:defRPr>
    </a:lvl5pPr>
    <a:lvl6pPr marL="2286000" algn="l" defTabSz="914400" rtl="0" eaLnBrk="1" latinLnBrk="0" hangingPunct="1">
      <a:defRPr sz="2800" kern="1200">
        <a:solidFill>
          <a:schemeClr val="tx1"/>
        </a:solidFill>
        <a:latin typeface="Arial" charset="0"/>
        <a:ea typeface="+mn-ea"/>
        <a:cs typeface="Arial" charset="0"/>
      </a:defRPr>
    </a:lvl6pPr>
    <a:lvl7pPr marL="2743200" algn="l" defTabSz="914400" rtl="0" eaLnBrk="1" latinLnBrk="0" hangingPunct="1">
      <a:defRPr sz="2800" kern="1200">
        <a:solidFill>
          <a:schemeClr val="tx1"/>
        </a:solidFill>
        <a:latin typeface="Arial" charset="0"/>
        <a:ea typeface="+mn-ea"/>
        <a:cs typeface="Arial" charset="0"/>
      </a:defRPr>
    </a:lvl7pPr>
    <a:lvl8pPr marL="3200400" algn="l" defTabSz="914400" rtl="0" eaLnBrk="1" latinLnBrk="0" hangingPunct="1">
      <a:defRPr sz="2800" kern="1200">
        <a:solidFill>
          <a:schemeClr val="tx1"/>
        </a:solidFill>
        <a:latin typeface="Arial" charset="0"/>
        <a:ea typeface="+mn-ea"/>
        <a:cs typeface="Arial" charset="0"/>
      </a:defRPr>
    </a:lvl8pPr>
    <a:lvl9pPr marL="3657600" algn="l" defTabSz="914400" rtl="0" eaLnBrk="1" latinLnBrk="0" hangingPunct="1">
      <a:defRPr sz="28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33CC"/>
    <a:srgbClr val="4D4D4D"/>
    <a:srgbClr val="0B37C5"/>
    <a:srgbClr val="00CCFF"/>
    <a:srgbClr val="66FFFF"/>
    <a:srgbClr val="777777"/>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13" autoAdjust="0"/>
    <p:restoredTop sz="94377" autoAdjust="0"/>
  </p:normalViewPr>
  <p:slideViewPr>
    <p:cSldViewPr>
      <p:cViewPr varScale="1">
        <p:scale>
          <a:sx n="69" d="100"/>
          <a:sy n="69" d="100"/>
        </p:scale>
        <p:origin x="119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24D24C-AD80-4314-BD29-2C7C794A5AA4}" type="doc">
      <dgm:prSet loTypeId="urn:microsoft.com/office/officeart/2005/8/layout/chevron1" loCatId="process" qsTypeId="urn:microsoft.com/office/officeart/2005/8/quickstyle/simple1" qsCatId="simple" csTypeId="urn:microsoft.com/office/officeart/2005/8/colors/accent1_2" csCatId="accent1" phldr="1"/>
      <dgm:spPr/>
    </dgm:pt>
    <dgm:pt modelId="{DFEF3626-3424-4163-9DC4-851CB8977720}">
      <dgm:prSet phldrT="[Text]" custT="1"/>
      <dgm:spPr>
        <a:solidFill>
          <a:srgbClr val="FF6969"/>
        </a:solidFill>
      </dgm:spPr>
      <dgm:t>
        <a:bodyPr/>
        <a:lstStyle/>
        <a:p>
          <a:r>
            <a:rPr lang="en-US" sz="1800" b="1" dirty="0" smtClean="0"/>
            <a:t>The Grassroots Push</a:t>
          </a:r>
        </a:p>
        <a:p>
          <a:r>
            <a:rPr lang="en-US" sz="1400" b="1" dirty="0" smtClean="0"/>
            <a:t>Spring 2011 - Summer 2012</a:t>
          </a:r>
        </a:p>
      </dgm:t>
    </dgm:pt>
    <dgm:pt modelId="{F1AE37E9-1032-4678-9ED0-6C896996792E}" type="parTrans" cxnId="{B80FA102-DED5-4F9A-903B-1C9F6ECB651D}">
      <dgm:prSet/>
      <dgm:spPr/>
      <dgm:t>
        <a:bodyPr/>
        <a:lstStyle/>
        <a:p>
          <a:endParaRPr lang="en-US"/>
        </a:p>
      </dgm:t>
    </dgm:pt>
    <dgm:pt modelId="{9B3FDE9A-94FC-4153-9E11-DB0ABD967ED5}" type="sibTrans" cxnId="{B80FA102-DED5-4F9A-903B-1C9F6ECB651D}">
      <dgm:prSet/>
      <dgm:spPr/>
      <dgm:t>
        <a:bodyPr/>
        <a:lstStyle/>
        <a:p>
          <a:endParaRPr lang="en-US"/>
        </a:p>
      </dgm:t>
    </dgm:pt>
    <dgm:pt modelId="{6914F622-7CE7-4321-8D9F-0D9611680596}">
      <dgm:prSet phldrT="[Text]" custT="1"/>
      <dgm:spPr>
        <a:solidFill>
          <a:srgbClr val="FF0000"/>
        </a:solidFill>
      </dgm:spPr>
      <dgm:t>
        <a:bodyPr/>
        <a:lstStyle/>
        <a:p>
          <a:r>
            <a:rPr lang="en-US" sz="1800" b="1" dirty="0" smtClean="0"/>
            <a:t>The “Union” Created</a:t>
          </a:r>
        </a:p>
        <a:p>
          <a:r>
            <a:rPr lang="en-US" sz="1400" b="1" dirty="0" smtClean="0"/>
            <a:t>Fall - Winter 2012-13 </a:t>
          </a:r>
          <a:endParaRPr lang="en-US" sz="1400" b="1" dirty="0"/>
        </a:p>
      </dgm:t>
    </dgm:pt>
    <dgm:pt modelId="{85AD088C-31C1-4C45-8F5D-43243E294CA9}" type="parTrans" cxnId="{AB00A1AD-F4C1-4B43-A84E-EC84C63457B7}">
      <dgm:prSet/>
      <dgm:spPr/>
      <dgm:t>
        <a:bodyPr/>
        <a:lstStyle/>
        <a:p>
          <a:endParaRPr lang="en-US"/>
        </a:p>
      </dgm:t>
    </dgm:pt>
    <dgm:pt modelId="{A47098CE-1ED1-4C6A-8263-B6F8F891EF39}" type="sibTrans" cxnId="{AB00A1AD-F4C1-4B43-A84E-EC84C63457B7}">
      <dgm:prSet/>
      <dgm:spPr/>
      <dgm:t>
        <a:bodyPr/>
        <a:lstStyle/>
        <a:p>
          <a:endParaRPr lang="en-US"/>
        </a:p>
      </dgm:t>
    </dgm:pt>
    <dgm:pt modelId="{D69E1075-E7F8-4724-AE5F-918516A9998F}">
      <dgm:prSet phldrT="[Text]" custT="1"/>
      <dgm:spPr>
        <a:solidFill>
          <a:srgbClr val="FF6969"/>
        </a:solidFill>
      </dgm:spPr>
      <dgm:t>
        <a:bodyPr/>
        <a:lstStyle/>
        <a:p>
          <a:r>
            <a:rPr lang="en-US" sz="1800" b="1" dirty="0" smtClean="0"/>
            <a:t>The Movement Takes Off</a:t>
          </a:r>
        </a:p>
        <a:p>
          <a:r>
            <a:rPr lang="en-US" sz="1400" b="1" dirty="0" smtClean="0"/>
            <a:t>Spring - Fall </a:t>
          </a:r>
          <a:r>
            <a:rPr lang="en-US" sz="1400" b="1" dirty="0"/>
            <a:t>2013</a:t>
          </a:r>
        </a:p>
      </dgm:t>
    </dgm:pt>
    <dgm:pt modelId="{E77666F6-7101-4302-94BE-28C9864F0C23}" type="parTrans" cxnId="{79B7C078-B4FF-4D5B-B49C-5B1174238AC7}">
      <dgm:prSet/>
      <dgm:spPr/>
      <dgm:t>
        <a:bodyPr/>
        <a:lstStyle/>
        <a:p>
          <a:endParaRPr lang="en-US"/>
        </a:p>
      </dgm:t>
    </dgm:pt>
    <dgm:pt modelId="{8D06DACB-2808-4C06-83DF-B20676F07E5B}" type="sibTrans" cxnId="{79B7C078-B4FF-4D5B-B49C-5B1174238AC7}">
      <dgm:prSet/>
      <dgm:spPr/>
      <dgm:t>
        <a:bodyPr/>
        <a:lstStyle/>
        <a:p>
          <a:endParaRPr lang="en-US"/>
        </a:p>
      </dgm:t>
    </dgm:pt>
    <dgm:pt modelId="{9603FEC3-363A-46D1-9986-3FA78B072E6C}" type="pres">
      <dgm:prSet presAssocID="{7224D24C-AD80-4314-BD29-2C7C794A5AA4}" presName="Name0" presStyleCnt="0">
        <dgm:presLayoutVars>
          <dgm:dir/>
          <dgm:animLvl val="lvl"/>
          <dgm:resizeHandles val="exact"/>
        </dgm:presLayoutVars>
      </dgm:prSet>
      <dgm:spPr/>
    </dgm:pt>
    <dgm:pt modelId="{5348ABC9-30E7-4F53-9B3A-5C2610514EC9}" type="pres">
      <dgm:prSet presAssocID="{DFEF3626-3424-4163-9DC4-851CB8977720}" presName="parTxOnly" presStyleLbl="node1" presStyleIdx="0" presStyleCnt="3">
        <dgm:presLayoutVars>
          <dgm:chMax val="0"/>
          <dgm:chPref val="0"/>
          <dgm:bulletEnabled val="1"/>
        </dgm:presLayoutVars>
      </dgm:prSet>
      <dgm:spPr/>
      <dgm:t>
        <a:bodyPr/>
        <a:lstStyle/>
        <a:p>
          <a:endParaRPr lang="en-US"/>
        </a:p>
      </dgm:t>
    </dgm:pt>
    <dgm:pt modelId="{1E1A375F-B3C1-4BB9-AECC-5692BBDCE733}" type="pres">
      <dgm:prSet presAssocID="{9B3FDE9A-94FC-4153-9E11-DB0ABD967ED5}" presName="parTxOnlySpace" presStyleCnt="0"/>
      <dgm:spPr/>
    </dgm:pt>
    <dgm:pt modelId="{A710E2BA-F80D-408B-A1E4-3BEDEB3AC917}" type="pres">
      <dgm:prSet presAssocID="{6914F622-7CE7-4321-8D9F-0D9611680596}" presName="parTxOnly" presStyleLbl="node1" presStyleIdx="1" presStyleCnt="3">
        <dgm:presLayoutVars>
          <dgm:chMax val="0"/>
          <dgm:chPref val="0"/>
          <dgm:bulletEnabled val="1"/>
        </dgm:presLayoutVars>
      </dgm:prSet>
      <dgm:spPr/>
      <dgm:t>
        <a:bodyPr/>
        <a:lstStyle/>
        <a:p>
          <a:endParaRPr lang="en-US"/>
        </a:p>
      </dgm:t>
    </dgm:pt>
    <dgm:pt modelId="{355D2028-B4A5-4FE4-B67A-2102FE11041C}" type="pres">
      <dgm:prSet presAssocID="{A47098CE-1ED1-4C6A-8263-B6F8F891EF39}" presName="parTxOnlySpace" presStyleCnt="0"/>
      <dgm:spPr/>
    </dgm:pt>
    <dgm:pt modelId="{4C34DBD5-487D-4026-96DD-88A8F7F0224D}" type="pres">
      <dgm:prSet presAssocID="{D69E1075-E7F8-4724-AE5F-918516A9998F}" presName="parTxOnly" presStyleLbl="node1" presStyleIdx="2" presStyleCnt="3">
        <dgm:presLayoutVars>
          <dgm:chMax val="0"/>
          <dgm:chPref val="0"/>
          <dgm:bulletEnabled val="1"/>
        </dgm:presLayoutVars>
      </dgm:prSet>
      <dgm:spPr/>
      <dgm:t>
        <a:bodyPr/>
        <a:lstStyle/>
        <a:p>
          <a:endParaRPr lang="en-US"/>
        </a:p>
      </dgm:t>
    </dgm:pt>
  </dgm:ptLst>
  <dgm:cxnLst>
    <dgm:cxn modelId="{AB00A1AD-F4C1-4B43-A84E-EC84C63457B7}" srcId="{7224D24C-AD80-4314-BD29-2C7C794A5AA4}" destId="{6914F622-7CE7-4321-8D9F-0D9611680596}" srcOrd="1" destOrd="0" parTransId="{85AD088C-31C1-4C45-8F5D-43243E294CA9}" sibTransId="{A47098CE-1ED1-4C6A-8263-B6F8F891EF39}"/>
    <dgm:cxn modelId="{79B7C078-B4FF-4D5B-B49C-5B1174238AC7}" srcId="{7224D24C-AD80-4314-BD29-2C7C794A5AA4}" destId="{D69E1075-E7F8-4724-AE5F-918516A9998F}" srcOrd="2" destOrd="0" parTransId="{E77666F6-7101-4302-94BE-28C9864F0C23}" sibTransId="{8D06DACB-2808-4C06-83DF-B20676F07E5B}"/>
    <dgm:cxn modelId="{E35C1DC6-2CDD-443B-9917-4B1FBD776DA6}" type="presOf" srcId="{6914F622-7CE7-4321-8D9F-0D9611680596}" destId="{A710E2BA-F80D-408B-A1E4-3BEDEB3AC917}" srcOrd="0" destOrd="0" presId="urn:microsoft.com/office/officeart/2005/8/layout/chevron1"/>
    <dgm:cxn modelId="{40624ECB-5CF4-4AB2-BAA6-7DB475837723}" type="presOf" srcId="{D69E1075-E7F8-4724-AE5F-918516A9998F}" destId="{4C34DBD5-487D-4026-96DD-88A8F7F0224D}" srcOrd="0" destOrd="0" presId="urn:microsoft.com/office/officeart/2005/8/layout/chevron1"/>
    <dgm:cxn modelId="{B80FA102-DED5-4F9A-903B-1C9F6ECB651D}" srcId="{7224D24C-AD80-4314-BD29-2C7C794A5AA4}" destId="{DFEF3626-3424-4163-9DC4-851CB8977720}" srcOrd="0" destOrd="0" parTransId="{F1AE37E9-1032-4678-9ED0-6C896996792E}" sibTransId="{9B3FDE9A-94FC-4153-9E11-DB0ABD967ED5}"/>
    <dgm:cxn modelId="{3716D8B8-E856-4115-B979-7D98F4B256CE}" type="presOf" srcId="{7224D24C-AD80-4314-BD29-2C7C794A5AA4}" destId="{9603FEC3-363A-46D1-9986-3FA78B072E6C}" srcOrd="0" destOrd="0" presId="urn:microsoft.com/office/officeart/2005/8/layout/chevron1"/>
    <dgm:cxn modelId="{E2759316-A41C-4B6D-8F79-5B985FD6B768}" type="presOf" srcId="{DFEF3626-3424-4163-9DC4-851CB8977720}" destId="{5348ABC9-30E7-4F53-9B3A-5C2610514EC9}" srcOrd="0" destOrd="0" presId="urn:microsoft.com/office/officeart/2005/8/layout/chevron1"/>
    <dgm:cxn modelId="{4C862A95-0B18-43CC-8A8A-842B8FD53CF4}" type="presParOf" srcId="{9603FEC3-363A-46D1-9986-3FA78B072E6C}" destId="{5348ABC9-30E7-4F53-9B3A-5C2610514EC9}" srcOrd="0" destOrd="0" presId="urn:microsoft.com/office/officeart/2005/8/layout/chevron1"/>
    <dgm:cxn modelId="{97BA7B4A-A94A-4348-AF45-29C418651FFE}" type="presParOf" srcId="{9603FEC3-363A-46D1-9986-3FA78B072E6C}" destId="{1E1A375F-B3C1-4BB9-AECC-5692BBDCE733}" srcOrd="1" destOrd="0" presId="urn:microsoft.com/office/officeart/2005/8/layout/chevron1"/>
    <dgm:cxn modelId="{61ACF6D9-AA3C-4C71-9347-1695EEEFC2AE}" type="presParOf" srcId="{9603FEC3-363A-46D1-9986-3FA78B072E6C}" destId="{A710E2BA-F80D-408B-A1E4-3BEDEB3AC917}" srcOrd="2" destOrd="0" presId="urn:microsoft.com/office/officeart/2005/8/layout/chevron1"/>
    <dgm:cxn modelId="{C0053157-4159-4EF1-AF01-934EF769B067}" type="presParOf" srcId="{9603FEC3-363A-46D1-9986-3FA78B072E6C}" destId="{355D2028-B4A5-4FE4-B67A-2102FE11041C}" srcOrd="3" destOrd="0" presId="urn:microsoft.com/office/officeart/2005/8/layout/chevron1"/>
    <dgm:cxn modelId="{B301A124-640E-479E-BDC4-8479B97C4F3F}" type="presParOf" srcId="{9603FEC3-363A-46D1-9986-3FA78B072E6C}" destId="{4C34DBD5-487D-4026-96DD-88A8F7F0224D}"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GB"/>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E209053A-F74C-4BF0-8AEE-BE8C25DD619A}" type="datetimeFigureOut">
              <a:rPr lang="en-GB"/>
              <a:pPr>
                <a:defRPr/>
              </a:pPr>
              <a:t>30/05/2014</a:t>
            </a:fld>
            <a:endParaRPr lang="en-GB"/>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GB"/>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1F539A44-CAD0-4158-BC5A-AE052A7A63D4}" type="slidenum">
              <a:rPr lang="en-GB"/>
              <a:pPr>
                <a:defRPr/>
              </a:pPr>
              <a:t>‹#›</a:t>
            </a:fld>
            <a:endParaRPr lang="en-GB"/>
          </a:p>
        </p:txBody>
      </p:sp>
    </p:spTree>
    <p:extLst>
      <p:ext uri="{BB962C8B-B14F-4D97-AF65-F5344CB8AC3E}">
        <p14:creationId xmlns:p14="http://schemas.microsoft.com/office/powerpoint/2010/main" val="41547626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ln/>
        </p:spPr>
      </p:sp>
      <p:sp>
        <p:nvSpPr>
          <p:cNvPr id="15362" name="Rectangle 3"/>
          <p:cNvSpPr>
            <a:spLocks noGrp="1" noChangeArrowheads="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198645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1364194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3456940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3419281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960678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2328036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1691247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790942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683765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867129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1849007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100" dirty="0"/>
              <a:t>In early fall of 2012, the group became even more aggressive.  Organizers were at our doors and in our stores trying to get associates to meet with them – even taking them for coffee to hear their pitch. Associates reported aggressive at home visits and phone callers that would use their relatives, even their doorman, to track them down at work and ask them to join their group.</a:t>
            </a:r>
          </a:p>
          <a:p>
            <a:pPr defTabSz="931774">
              <a:defRPr/>
            </a:pPr>
            <a:endParaRPr lang="en-US" sz="1100" dirty="0"/>
          </a:p>
          <a:p>
            <a:pPr defTabSz="931774">
              <a:defRPr/>
            </a:pPr>
            <a:r>
              <a:rPr lang="en-US" sz="1100" dirty="0"/>
              <a:t>The organizers were blanketing downtown Chicago and hitting just about every food and retail business.  We even had an organizer on our sales floor, dressed like one of our associates and straightening out merchandise while trying to solicit an associate.</a:t>
            </a:r>
          </a:p>
          <a:p>
            <a:pPr defTabSz="931774">
              <a:defRPr/>
            </a:pPr>
            <a:endParaRPr lang="en-US" sz="1100" dirty="0"/>
          </a:p>
          <a:p>
            <a:pPr defTabSz="931774">
              <a:defRPr/>
            </a:pPr>
            <a:r>
              <a:rPr lang="en-US" sz="1100" dirty="0"/>
              <a:t>In early November 2012, the group staged a demonstration during our annual tree lighting in the State Street store.  They began shouting and dropping leaflets while the children’s choir was singing.  They continued to shout and move through the store, interrupting the tree lighting by a child from the “Make a Wish” Foundation.  Neither our customers or our associates were impressed with the group’s actions.  However, some associates did say that while they did not agree with the behavior, they did find truth to their message of a living wage.</a:t>
            </a:r>
          </a:p>
          <a:p>
            <a:pPr defTabSz="931774">
              <a:defRPr/>
            </a:pPr>
            <a:endParaRPr lang="en-US" sz="1100" dirty="0"/>
          </a:p>
          <a:p>
            <a:pPr defTabSz="931774">
              <a:defRPr/>
            </a:pPr>
            <a:r>
              <a:rPr lang="en-US" sz="1100" dirty="0"/>
              <a:t>It occurred to us that we were dealing with a radicalized group, using overt tactics to “organize,” and we became familiar with </a:t>
            </a:r>
            <a:r>
              <a:rPr lang="en-US" sz="1100" u="sng" dirty="0"/>
              <a:t>Rules for Radicals</a:t>
            </a:r>
            <a:r>
              <a:rPr lang="en-US" sz="1100" dirty="0"/>
              <a:t> by the guy thought to be the “father of community organizing”, the late Saul Alinsky.  One of the “rules” clearly tells organizers to “Pick the target, freeze it, personalize it, and polarize it.  The group had already picked the target – Downtown Chicago low wage workers, they were trying to freeze it with protests and stunts like the tree lighting, so now they had to personalize and polarize it.</a:t>
            </a:r>
          </a:p>
          <a:p>
            <a:pPr defTabSz="931774">
              <a:defRPr/>
            </a:pPr>
            <a:endParaRPr lang="en-US" dirty="0"/>
          </a:p>
          <a:p>
            <a:pPr defTabSz="931774">
              <a:defRPr/>
            </a:pPr>
            <a:endParaRPr lang="en-US" dirty="0"/>
          </a:p>
          <a:p>
            <a:pPr defTabSz="931774">
              <a:defRPr/>
            </a:pPr>
            <a:r>
              <a:rPr lang="en-US" dirty="0"/>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39B8BE4-9862-4DB8-B951-3CF3C9FECB50}" type="slidenum">
              <a:rPr lang="en-US" smtClean="0"/>
              <a:t>16</a:t>
            </a:fld>
            <a:endParaRPr lang="en-US" dirty="0"/>
          </a:p>
        </p:txBody>
      </p:sp>
    </p:spTree>
    <p:extLst>
      <p:ext uri="{BB962C8B-B14F-4D97-AF65-F5344CB8AC3E}">
        <p14:creationId xmlns:p14="http://schemas.microsoft.com/office/powerpoint/2010/main" val="3931063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2853067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2316964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ln/>
        </p:spPr>
      </p:sp>
      <p:sp>
        <p:nvSpPr>
          <p:cNvPr id="44034"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1836343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226632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1F539A44-CAD0-4158-BC5A-AE052A7A63D4}" type="slidenum">
              <a:rPr lang="en-GB" smtClean="0"/>
              <a:pPr>
                <a:defRPr/>
              </a:pPr>
              <a:t>22</a:t>
            </a:fld>
            <a:endParaRPr lang="en-GB"/>
          </a:p>
        </p:txBody>
      </p:sp>
    </p:spTree>
    <p:extLst>
      <p:ext uri="{BB962C8B-B14F-4D97-AF65-F5344CB8AC3E}">
        <p14:creationId xmlns:p14="http://schemas.microsoft.com/office/powerpoint/2010/main" val="2053758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133143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lvl1pPr>
              <a:defRPr/>
            </a:lvl1pPr>
          </a:lstStyle>
          <a:p>
            <a:pPr>
              <a:defRPr/>
            </a:pPr>
            <a:fld id="{B9D47569-A13E-4D10-8128-AED8DFFA89AD}" type="datetime1">
              <a:rPr lang="hu-HU"/>
              <a:pPr>
                <a:defRPr/>
              </a:pPr>
              <a:t>2014.05.30.</a:t>
            </a:fld>
            <a:endParaRPr lang="hu-HU"/>
          </a:p>
        </p:txBody>
      </p:sp>
      <p:sp>
        <p:nvSpPr>
          <p:cNvPr id="5" name="Élőláb helye 4"/>
          <p:cNvSpPr>
            <a:spLocks noGrp="1"/>
          </p:cNvSpPr>
          <p:nvPr>
            <p:ph type="ftr" sz="quarter" idx="11"/>
          </p:nvPr>
        </p:nvSpPr>
        <p:spPr/>
        <p:txBody>
          <a:bodyPr/>
          <a:lstStyle>
            <a:lvl1pPr>
              <a:defRPr/>
            </a:lvl1pPr>
          </a:lstStyle>
          <a:p>
            <a:pPr>
              <a:defRPr/>
            </a:pPr>
            <a:endParaRPr lang="en-GB"/>
          </a:p>
        </p:txBody>
      </p:sp>
      <p:sp>
        <p:nvSpPr>
          <p:cNvPr id="6" name="Dia számának helye 5"/>
          <p:cNvSpPr>
            <a:spLocks noGrp="1"/>
          </p:cNvSpPr>
          <p:nvPr>
            <p:ph type="sldNum" sz="quarter" idx="12"/>
          </p:nvPr>
        </p:nvSpPr>
        <p:spPr/>
        <p:txBody>
          <a:bodyPr/>
          <a:lstStyle>
            <a:lvl1pPr>
              <a:defRPr/>
            </a:lvl1pPr>
          </a:lstStyle>
          <a:p>
            <a:pPr>
              <a:defRPr/>
            </a:pPr>
            <a:fld id="{6AA47EE6-6B31-4046-8BD9-7D33A9EE5D51}" type="slidenum">
              <a:rPr lang="hu-HU"/>
              <a:pPr>
                <a:defRPr/>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22D5135D-CF18-4FF9-863D-4C27730D67ED}" type="datetime1">
              <a:rPr lang="hu-HU"/>
              <a:pPr>
                <a:defRPr/>
              </a:pPr>
              <a:t>2014.05.30.</a:t>
            </a:fld>
            <a:endParaRPr lang="hu-HU"/>
          </a:p>
        </p:txBody>
      </p:sp>
      <p:sp>
        <p:nvSpPr>
          <p:cNvPr id="5" name="Élőláb helye 4"/>
          <p:cNvSpPr>
            <a:spLocks noGrp="1"/>
          </p:cNvSpPr>
          <p:nvPr>
            <p:ph type="ftr" sz="quarter" idx="11"/>
          </p:nvPr>
        </p:nvSpPr>
        <p:spPr/>
        <p:txBody>
          <a:bodyPr/>
          <a:lstStyle>
            <a:lvl1pPr>
              <a:defRPr/>
            </a:lvl1pPr>
          </a:lstStyle>
          <a:p>
            <a:pPr>
              <a:defRPr/>
            </a:pPr>
            <a:endParaRPr lang="en-GB"/>
          </a:p>
        </p:txBody>
      </p:sp>
      <p:sp>
        <p:nvSpPr>
          <p:cNvPr id="6" name="Dia számának helye 5"/>
          <p:cNvSpPr>
            <a:spLocks noGrp="1"/>
          </p:cNvSpPr>
          <p:nvPr>
            <p:ph type="sldNum" sz="quarter" idx="12"/>
          </p:nvPr>
        </p:nvSpPr>
        <p:spPr/>
        <p:txBody>
          <a:bodyPr/>
          <a:lstStyle>
            <a:lvl1pPr>
              <a:defRPr/>
            </a:lvl1pPr>
          </a:lstStyle>
          <a:p>
            <a:pPr>
              <a:defRPr/>
            </a:pPr>
            <a:fld id="{816842DA-573D-46F9-BCAC-E96B615D826D}" type="slidenum">
              <a:rPr lang="hu-HU"/>
              <a:pPr>
                <a:defRPr/>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lvl1pPr>
              <a:defRPr/>
            </a:lvl1pPr>
          </a:lstStyle>
          <a:p>
            <a:pPr>
              <a:defRPr/>
            </a:pPr>
            <a:fld id="{DAE3B288-6885-40ED-8B12-3F30805B2951}" type="datetime1">
              <a:rPr lang="hu-HU"/>
              <a:pPr>
                <a:defRPr/>
              </a:pPr>
              <a:t>2014.05.30.</a:t>
            </a:fld>
            <a:endParaRPr lang="hu-HU"/>
          </a:p>
        </p:txBody>
      </p:sp>
      <p:sp>
        <p:nvSpPr>
          <p:cNvPr id="5" name="Élőláb helye 4"/>
          <p:cNvSpPr>
            <a:spLocks noGrp="1"/>
          </p:cNvSpPr>
          <p:nvPr>
            <p:ph type="ftr" sz="quarter" idx="11"/>
          </p:nvPr>
        </p:nvSpPr>
        <p:spPr/>
        <p:txBody>
          <a:bodyPr/>
          <a:lstStyle>
            <a:lvl1pPr>
              <a:defRPr/>
            </a:lvl1pPr>
          </a:lstStyle>
          <a:p>
            <a:pPr>
              <a:defRPr/>
            </a:pPr>
            <a:endParaRPr lang="en-GB"/>
          </a:p>
        </p:txBody>
      </p:sp>
      <p:sp>
        <p:nvSpPr>
          <p:cNvPr id="6" name="Dia számának helye 5"/>
          <p:cNvSpPr>
            <a:spLocks noGrp="1"/>
          </p:cNvSpPr>
          <p:nvPr>
            <p:ph type="sldNum" sz="quarter" idx="12"/>
          </p:nvPr>
        </p:nvSpPr>
        <p:spPr/>
        <p:txBody>
          <a:bodyPr/>
          <a:lstStyle>
            <a:lvl1pPr>
              <a:defRPr/>
            </a:lvl1pPr>
          </a:lstStyle>
          <a:p>
            <a:pPr>
              <a:defRPr/>
            </a:pPr>
            <a:fld id="{AD9ED9D0-565A-434F-B4C8-9216D15B93E4}" type="slidenum">
              <a:rPr lang="hu-HU"/>
              <a:pPr>
                <a:defRPr/>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3"/>
          <p:cNvSpPr>
            <a:spLocks noGrp="1"/>
          </p:cNvSpPr>
          <p:nvPr>
            <p:ph type="dt" sz="half" idx="10"/>
          </p:nvPr>
        </p:nvSpPr>
        <p:spPr/>
        <p:txBody>
          <a:bodyPr/>
          <a:lstStyle>
            <a:lvl1pPr>
              <a:defRPr/>
            </a:lvl1pPr>
          </a:lstStyle>
          <a:p>
            <a:pPr>
              <a:defRPr/>
            </a:pPr>
            <a:fld id="{EEF0C6B4-71E0-4B09-B280-48829554B1D3}" type="datetime1">
              <a:rPr lang="hu-HU"/>
              <a:pPr>
                <a:defRPr/>
              </a:pPr>
              <a:t>2014.05.30.</a:t>
            </a:fld>
            <a:endParaRPr lang="hu-HU"/>
          </a:p>
        </p:txBody>
      </p:sp>
      <p:sp>
        <p:nvSpPr>
          <p:cNvPr id="6" name="Élőláb helye 4"/>
          <p:cNvSpPr>
            <a:spLocks noGrp="1"/>
          </p:cNvSpPr>
          <p:nvPr>
            <p:ph type="ftr" sz="quarter" idx="11"/>
          </p:nvPr>
        </p:nvSpPr>
        <p:spPr/>
        <p:txBody>
          <a:bodyPr/>
          <a:lstStyle>
            <a:lvl1pPr>
              <a:defRPr/>
            </a:lvl1pPr>
          </a:lstStyle>
          <a:p>
            <a:pPr>
              <a:defRPr/>
            </a:pPr>
            <a:endParaRPr lang="en-GB"/>
          </a:p>
        </p:txBody>
      </p:sp>
      <p:sp>
        <p:nvSpPr>
          <p:cNvPr id="7" name="Dia számának helye 5"/>
          <p:cNvSpPr>
            <a:spLocks noGrp="1"/>
          </p:cNvSpPr>
          <p:nvPr>
            <p:ph type="sldNum" sz="quarter" idx="12"/>
          </p:nvPr>
        </p:nvSpPr>
        <p:spPr/>
        <p:txBody>
          <a:bodyPr/>
          <a:lstStyle>
            <a:lvl1pPr>
              <a:defRPr/>
            </a:lvl1pPr>
          </a:lstStyle>
          <a:p>
            <a:pPr>
              <a:defRPr/>
            </a:pPr>
            <a:fld id="{B463E1F0-B88E-41E1-B124-EB252D5D0E8B}" type="slidenum">
              <a:rPr lang="hu-HU"/>
              <a:pPr>
                <a:defRPr/>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3"/>
          <p:cNvSpPr>
            <a:spLocks noGrp="1"/>
          </p:cNvSpPr>
          <p:nvPr>
            <p:ph type="dt" sz="half" idx="10"/>
          </p:nvPr>
        </p:nvSpPr>
        <p:spPr/>
        <p:txBody>
          <a:bodyPr/>
          <a:lstStyle>
            <a:lvl1pPr>
              <a:defRPr/>
            </a:lvl1pPr>
          </a:lstStyle>
          <a:p>
            <a:pPr>
              <a:defRPr/>
            </a:pPr>
            <a:fld id="{3A4B4A35-D81B-45C6-BBEF-7CFB7E2BFB31}" type="datetime1">
              <a:rPr lang="hu-HU"/>
              <a:pPr>
                <a:defRPr/>
              </a:pPr>
              <a:t>2014.05.30.</a:t>
            </a:fld>
            <a:endParaRPr lang="hu-HU"/>
          </a:p>
        </p:txBody>
      </p:sp>
      <p:sp>
        <p:nvSpPr>
          <p:cNvPr id="8" name="Élőláb helye 4"/>
          <p:cNvSpPr>
            <a:spLocks noGrp="1"/>
          </p:cNvSpPr>
          <p:nvPr>
            <p:ph type="ftr" sz="quarter" idx="11"/>
          </p:nvPr>
        </p:nvSpPr>
        <p:spPr/>
        <p:txBody>
          <a:bodyPr/>
          <a:lstStyle>
            <a:lvl1pPr>
              <a:defRPr/>
            </a:lvl1pPr>
          </a:lstStyle>
          <a:p>
            <a:pPr>
              <a:defRPr/>
            </a:pPr>
            <a:endParaRPr lang="en-GB"/>
          </a:p>
        </p:txBody>
      </p:sp>
      <p:sp>
        <p:nvSpPr>
          <p:cNvPr id="9" name="Dia számának helye 5"/>
          <p:cNvSpPr>
            <a:spLocks noGrp="1"/>
          </p:cNvSpPr>
          <p:nvPr>
            <p:ph type="sldNum" sz="quarter" idx="12"/>
          </p:nvPr>
        </p:nvSpPr>
        <p:spPr/>
        <p:txBody>
          <a:bodyPr/>
          <a:lstStyle>
            <a:lvl1pPr>
              <a:defRPr/>
            </a:lvl1pPr>
          </a:lstStyle>
          <a:p>
            <a:pPr>
              <a:defRPr/>
            </a:pPr>
            <a:fld id="{CE62E6FA-F54F-4C2D-A8B8-BAD21F1D28CF}" type="slidenum">
              <a:rPr lang="hu-HU"/>
              <a:pPr>
                <a:defRPr/>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3"/>
          <p:cNvSpPr>
            <a:spLocks noGrp="1"/>
          </p:cNvSpPr>
          <p:nvPr>
            <p:ph type="dt" sz="half" idx="10"/>
          </p:nvPr>
        </p:nvSpPr>
        <p:spPr/>
        <p:txBody>
          <a:bodyPr/>
          <a:lstStyle>
            <a:lvl1pPr>
              <a:defRPr/>
            </a:lvl1pPr>
          </a:lstStyle>
          <a:p>
            <a:pPr>
              <a:defRPr/>
            </a:pPr>
            <a:fld id="{4E5E8612-D699-478B-B9ED-B1E405880234}" type="datetime1">
              <a:rPr lang="hu-HU"/>
              <a:pPr>
                <a:defRPr/>
              </a:pPr>
              <a:t>2014.05.30.</a:t>
            </a:fld>
            <a:endParaRPr lang="hu-HU"/>
          </a:p>
        </p:txBody>
      </p:sp>
      <p:sp>
        <p:nvSpPr>
          <p:cNvPr id="4" name="Élőláb helye 4"/>
          <p:cNvSpPr>
            <a:spLocks noGrp="1"/>
          </p:cNvSpPr>
          <p:nvPr>
            <p:ph type="ftr" sz="quarter" idx="11"/>
          </p:nvPr>
        </p:nvSpPr>
        <p:spPr/>
        <p:txBody>
          <a:bodyPr/>
          <a:lstStyle>
            <a:lvl1pPr>
              <a:defRPr/>
            </a:lvl1pPr>
          </a:lstStyle>
          <a:p>
            <a:pPr>
              <a:defRPr/>
            </a:pPr>
            <a:endParaRPr lang="en-GB"/>
          </a:p>
        </p:txBody>
      </p:sp>
      <p:sp>
        <p:nvSpPr>
          <p:cNvPr id="5" name="Dia számának helye 5"/>
          <p:cNvSpPr>
            <a:spLocks noGrp="1"/>
          </p:cNvSpPr>
          <p:nvPr>
            <p:ph type="sldNum" sz="quarter" idx="12"/>
          </p:nvPr>
        </p:nvSpPr>
        <p:spPr/>
        <p:txBody>
          <a:bodyPr/>
          <a:lstStyle>
            <a:lvl1pPr>
              <a:defRPr/>
            </a:lvl1pPr>
          </a:lstStyle>
          <a:p>
            <a:pPr>
              <a:defRPr/>
            </a:pPr>
            <a:fld id="{5116B98D-1402-477F-B3EB-B20893718B7F}" type="slidenum">
              <a:rPr lang="hu-HU"/>
              <a:pPr>
                <a:defRPr/>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3"/>
          <p:cNvSpPr>
            <a:spLocks noGrp="1"/>
          </p:cNvSpPr>
          <p:nvPr>
            <p:ph type="dt" sz="half" idx="10"/>
          </p:nvPr>
        </p:nvSpPr>
        <p:spPr/>
        <p:txBody>
          <a:bodyPr/>
          <a:lstStyle>
            <a:lvl1pPr>
              <a:defRPr/>
            </a:lvl1pPr>
          </a:lstStyle>
          <a:p>
            <a:pPr>
              <a:defRPr/>
            </a:pPr>
            <a:fld id="{3D2BD8F0-D477-4591-B0C0-C59DA8F7A42C}" type="datetime1">
              <a:rPr lang="hu-HU"/>
              <a:pPr>
                <a:defRPr/>
              </a:pPr>
              <a:t>2014.05.30.</a:t>
            </a:fld>
            <a:endParaRPr lang="hu-HU"/>
          </a:p>
        </p:txBody>
      </p:sp>
      <p:sp>
        <p:nvSpPr>
          <p:cNvPr id="3" name="Élőláb helye 4"/>
          <p:cNvSpPr>
            <a:spLocks noGrp="1"/>
          </p:cNvSpPr>
          <p:nvPr>
            <p:ph type="ftr" sz="quarter" idx="11"/>
          </p:nvPr>
        </p:nvSpPr>
        <p:spPr/>
        <p:txBody>
          <a:bodyPr/>
          <a:lstStyle>
            <a:lvl1pPr>
              <a:defRPr/>
            </a:lvl1pPr>
          </a:lstStyle>
          <a:p>
            <a:pPr>
              <a:defRPr/>
            </a:pPr>
            <a:endParaRPr lang="en-GB"/>
          </a:p>
        </p:txBody>
      </p:sp>
      <p:sp>
        <p:nvSpPr>
          <p:cNvPr id="4" name="Dia számának helye 5"/>
          <p:cNvSpPr>
            <a:spLocks noGrp="1"/>
          </p:cNvSpPr>
          <p:nvPr>
            <p:ph type="sldNum" sz="quarter" idx="12"/>
          </p:nvPr>
        </p:nvSpPr>
        <p:spPr/>
        <p:txBody>
          <a:bodyPr/>
          <a:lstStyle>
            <a:lvl1pPr>
              <a:defRPr/>
            </a:lvl1pPr>
          </a:lstStyle>
          <a:p>
            <a:pPr>
              <a:defRPr/>
            </a:pPr>
            <a:fld id="{2D4B575C-7978-4F4E-A8A1-180FB1194579}" type="slidenum">
              <a:rPr lang="hu-HU"/>
              <a:pPr>
                <a:defRPr/>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E95AA07C-D7DA-434F-9632-4316FF58839A}" type="datetime1">
              <a:rPr lang="hu-HU"/>
              <a:pPr>
                <a:defRPr/>
              </a:pPr>
              <a:t>2014.05.30.</a:t>
            </a:fld>
            <a:endParaRPr lang="hu-HU"/>
          </a:p>
        </p:txBody>
      </p:sp>
      <p:sp>
        <p:nvSpPr>
          <p:cNvPr id="6" name="Élőláb helye 4"/>
          <p:cNvSpPr>
            <a:spLocks noGrp="1"/>
          </p:cNvSpPr>
          <p:nvPr>
            <p:ph type="ftr" sz="quarter" idx="11"/>
          </p:nvPr>
        </p:nvSpPr>
        <p:spPr/>
        <p:txBody>
          <a:bodyPr/>
          <a:lstStyle>
            <a:lvl1pPr>
              <a:defRPr/>
            </a:lvl1pPr>
          </a:lstStyle>
          <a:p>
            <a:pPr>
              <a:defRPr/>
            </a:pPr>
            <a:endParaRPr lang="en-GB"/>
          </a:p>
        </p:txBody>
      </p:sp>
      <p:sp>
        <p:nvSpPr>
          <p:cNvPr id="7" name="Dia számának helye 5"/>
          <p:cNvSpPr>
            <a:spLocks noGrp="1"/>
          </p:cNvSpPr>
          <p:nvPr>
            <p:ph type="sldNum" sz="quarter" idx="12"/>
          </p:nvPr>
        </p:nvSpPr>
        <p:spPr/>
        <p:txBody>
          <a:bodyPr/>
          <a:lstStyle>
            <a:lvl1pPr>
              <a:defRPr/>
            </a:lvl1pPr>
          </a:lstStyle>
          <a:p>
            <a:pPr>
              <a:defRPr/>
            </a:pPr>
            <a:fld id="{0FF54121-A05A-434C-8A78-88B05F99D1FB}" type="slidenum">
              <a:rPr lang="hu-HU"/>
              <a:pPr>
                <a:defRPr/>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3"/>
          <p:cNvSpPr>
            <a:spLocks noGrp="1"/>
          </p:cNvSpPr>
          <p:nvPr>
            <p:ph type="dt" sz="half" idx="10"/>
          </p:nvPr>
        </p:nvSpPr>
        <p:spPr/>
        <p:txBody>
          <a:bodyPr/>
          <a:lstStyle>
            <a:lvl1pPr>
              <a:defRPr/>
            </a:lvl1pPr>
          </a:lstStyle>
          <a:p>
            <a:pPr>
              <a:defRPr/>
            </a:pPr>
            <a:fld id="{EFBCD17D-F1F9-42F6-A14F-8ED0CCD4A047}" type="datetime1">
              <a:rPr lang="hu-HU"/>
              <a:pPr>
                <a:defRPr/>
              </a:pPr>
              <a:t>2014.05.30.</a:t>
            </a:fld>
            <a:endParaRPr lang="hu-HU"/>
          </a:p>
        </p:txBody>
      </p:sp>
      <p:sp>
        <p:nvSpPr>
          <p:cNvPr id="6" name="Élőláb helye 4"/>
          <p:cNvSpPr>
            <a:spLocks noGrp="1"/>
          </p:cNvSpPr>
          <p:nvPr>
            <p:ph type="ftr" sz="quarter" idx="11"/>
          </p:nvPr>
        </p:nvSpPr>
        <p:spPr/>
        <p:txBody>
          <a:bodyPr/>
          <a:lstStyle>
            <a:lvl1pPr>
              <a:defRPr/>
            </a:lvl1pPr>
          </a:lstStyle>
          <a:p>
            <a:pPr>
              <a:defRPr/>
            </a:pPr>
            <a:endParaRPr lang="en-GB"/>
          </a:p>
        </p:txBody>
      </p:sp>
      <p:sp>
        <p:nvSpPr>
          <p:cNvPr id="7" name="Dia számának helye 5"/>
          <p:cNvSpPr>
            <a:spLocks noGrp="1"/>
          </p:cNvSpPr>
          <p:nvPr>
            <p:ph type="sldNum" sz="quarter" idx="12"/>
          </p:nvPr>
        </p:nvSpPr>
        <p:spPr/>
        <p:txBody>
          <a:bodyPr/>
          <a:lstStyle>
            <a:lvl1pPr>
              <a:defRPr/>
            </a:lvl1pPr>
          </a:lstStyle>
          <a:p>
            <a:pPr>
              <a:defRPr/>
            </a:pPr>
            <a:fld id="{DA33EEB6-754B-4CF8-A366-C013C4E63213}" type="slidenum">
              <a:rPr lang="hu-HU"/>
              <a:pPr>
                <a:defRPr/>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2956B8D9-683F-429D-9C31-3E49150AFD51}" type="datetime1">
              <a:rPr lang="hu-HU"/>
              <a:pPr>
                <a:defRPr/>
              </a:pPr>
              <a:t>2014.05.30.</a:t>
            </a:fld>
            <a:endParaRPr lang="hu-HU"/>
          </a:p>
        </p:txBody>
      </p:sp>
      <p:sp>
        <p:nvSpPr>
          <p:cNvPr id="5" name="Élőláb helye 4"/>
          <p:cNvSpPr>
            <a:spLocks noGrp="1"/>
          </p:cNvSpPr>
          <p:nvPr>
            <p:ph type="ftr" sz="quarter" idx="11"/>
          </p:nvPr>
        </p:nvSpPr>
        <p:spPr/>
        <p:txBody>
          <a:bodyPr/>
          <a:lstStyle>
            <a:lvl1pPr>
              <a:defRPr/>
            </a:lvl1pPr>
          </a:lstStyle>
          <a:p>
            <a:pPr>
              <a:defRPr/>
            </a:pPr>
            <a:endParaRPr lang="en-GB"/>
          </a:p>
        </p:txBody>
      </p:sp>
      <p:sp>
        <p:nvSpPr>
          <p:cNvPr id="6" name="Dia számának helye 5"/>
          <p:cNvSpPr>
            <a:spLocks noGrp="1"/>
          </p:cNvSpPr>
          <p:nvPr>
            <p:ph type="sldNum" sz="quarter" idx="12"/>
          </p:nvPr>
        </p:nvSpPr>
        <p:spPr/>
        <p:txBody>
          <a:bodyPr/>
          <a:lstStyle>
            <a:lvl1pPr>
              <a:defRPr/>
            </a:lvl1pPr>
          </a:lstStyle>
          <a:p>
            <a:pPr>
              <a:defRPr/>
            </a:pPr>
            <a:fld id="{EF863098-E4DF-4619-9AAC-B6884AF1260B}" type="slidenum">
              <a:rPr lang="hu-HU"/>
              <a:pPr>
                <a:defRPr/>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lvl1pPr>
              <a:defRPr/>
            </a:lvl1pPr>
          </a:lstStyle>
          <a:p>
            <a:pPr>
              <a:defRPr/>
            </a:pPr>
            <a:fld id="{18C0319A-05B3-437D-86BA-E220B042FCC2}" type="datetime1">
              <a:rPr lang="hu-HU"/>
              <a:pPr>
                <a:defRPr/>
              </a:pPr>
              <a:t>2014.05.30.</a:t>
            </a:fld>
            <a:endParaRPr lang="hu-HU"/>
          </a:p>
        </p:txBody>
      </p:sp>
      <p:sp>
        <p:nvSpPr>
          <p:cNvPr id="5" name="Élőláb helye 4"/>
          <p:cNvSpPr>
            <a:spLocks noGrp="1"/>
          </p:cNvSpPr>
          <p:nvPr>
            <p:ph type="ftr" sz="quarter" idx="11"/>
          </p:nvPr>
        </p:nvSpPr>
        <p:spPr/>
        <p:txBody>
          <a:bodyPr/>
          <a:lstStyle>
            <a:lvl1pPr>
              <a:defRPr/>
            </a:lvl1pPr>
          </a:lstStyle>
          <a:p>
            <a:pPr>
              <a:defRPr/>
            </a:pPr>
            <a:endParaRPr lang="en-GB"/>
          </a:p>
        </p:txBody>
      </p:sp>
      <p:sp>
        <p:nvSpPr>
          <p:cNvPr id="6" name="Dia számának helye 5"/>
          <p:cNvSpPr>
            <a:spLocks noGrp="1"/>
          </p:cNvSpPr>
          <p:nvPr>
            <p:ph type="sldNum" sz="quarter" idx="12"/>
          </p:nvPr>
        </p:nvSpPr>
        <p:spPr/>
        <p:txBody>
          <a:bodyPr/>
          <a:lstStyle>
            <a:lvl1pPr>
              <a:defRPr/>
            </a:lvl1pPr>
          </a:lstStyle>
          <a:p>
            <a:pPr>
              <a:defRPr/>
            </a:pPr>
            <a:fld id="{AF29009F-E60B-4221-A174-852B521A9699}" type="slidenum">
              <a:rPr lang="hu-HU"/>
              <a:pPr>
                <a:defRPr/>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u-HU" smtClean="0"/>
              <a:t>Mintacím szerkesztése</a:t>
            </a:r>
          </a:p>
        </p:txBody>
      </p:sp>
      <p:sp>
        <p:nvSpPr>
          <p:cNvPr id="1027" name="Szöveg hely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7A6D454-C0B5-46EA-91C7-D28E91F00FE0}" type="datetime1">
              <a:rPr lang="hu-HU"/>
              <a:pPr>
                <a:defRPr/>
              </a:pPr>
              <a:t>2014.05.30.</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GB"/>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6F0E95C-AD76-4D19-B7FA-911F630ED864}" type="slidenum">
              <a:rPr lang="hu-HU"/>
              <a:pPr>
                <a:defRPr/>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4.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iuslaboris.com/publicati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Cím 1"/>
          <p:cNvSpPr>
            <a:spLocks noGrp="1"/>
          </p:cNvSpPr>
          <p:nvPr>
            <p:ph type="ctrTitle"/>
          </p:nvPr>
        </p:nvSpPr>
        <p:spPr>
          <a:xfrm>
            <a:off x="1547813" y="2492375"/>
            <a:ext cx="7272659" cy="1395413"/>
          </a:xfrm>
        </p:spPr>
        <p:txBody>
          <a:bodyPr/>
          <a:lstStyle/>
          <a:p>
            <a:pPr algn="l" eaLnBrk="1" hangingPunct="1"/>
            <a:r>
              <a:rPr lang="en-GB" sz="2800" b="1" dirty="0" smtClean="0">
                <a:solidFill>
                  <a:srgbClr val="4D4D4D"/>
                </a:solidFill>
              </a:rPr>
              <a:t>Derek Mooney</a:t>
            </a:r>
            <a:r>
              <a:rPr lang="en-GB" sz="2800" dirty="0" smtClean="0">
                <a:solidFill>
                  <a:srgbClr val="333333"/>
                </a:solidFill>
              </a:rPr>
              <a:t> </a:t>
            </a:r>
            <a:r>
              <a:rPr lang="en-GB" sz="2800" dirty="0" smtClean="0">
                <a:solidFill>
                  <a:srgbClr val="777777"/>
                </a:solidFill>
              </a:rPr>
              <a:t>@</a:t>
            </a:r>
            <a:r>
              <a:rPr lang="en-GB" sz="2800" dirty="0" err="1" smtClean="0">
                <a:solidFill>
                  <a:srgbClr val="777777"/>
                </a:solidFill>
              </a:rPr>
              <a:t>dsmooney</a:t>
            </a:r>
            <a:r>
              <a:rPr lang="en-GB" sz="2800" dirty="0" smtClean="0">
                <a:solidFill>
                  <a:srgbClr val="333333"/>
                </a:solidFill>
              </a:rPr>
              <a:t>                              </a:t>
            </a:r>
            <a:r>
              <a:rPr lang="en-GB" sz="1600" dirty="0" smtClean="0">
                <a:solidFill>
                  <a:srgbClr val="777777"/>
                </a:solidFill>
              </a:rPr>
              <a:t>3mins</a:t>
            </a:r>
            <a:br>
              <a:rPr lang="en-GB" sz="1600" dirty="0" smtClean="0">
                <a:solidFill>
                  <a:srgbClr val="777777"/>
                </a:solidFill>
              </a:rPr>
            </a:br>
            <a:r>
              <a:rPr lang="en-GB" sz="2800" dirty="0" smtClean="0">
                <a:solidFill>
                  <a:schemeClr val="accent2"/>
                </a:solidFill>
              </a:rPr>
              <a:t>@</a:t>
            </a:r>
            <a:r>
              <a:rPr lang="en-GB" sz="2700" dirty="0" smtClean="0">
                <a:solidFill>
                  <a:schemeClr val="accent2"/>
                </a:solidFill>
              </a:rPr>
              <a:t>BEERG</a:t>
            </a:r>
            <a:r>
              <a:rPr lang="en-GB" sz="2700" dirty="0" smtClean="0">
                <a:solidFill>
                  <a:srgbClr val="333333"/>
                </a:solidFill>
              </a:rPr>
              <a:t> </a:t>
            </a:r>
            <a:r>
              <a:rPr lang="en-GB" sz="2700" b="1" dirty="0" smtClean="0">
                <a:solidFill>
                  <a:srgbClr val="4D4D4D"/>
                </a:solidFill>
              </a:rPr>
              <a:t>The relevance of Social Media</a:t>
            </a:r>
            <a:r>
              <a:rPr lang="en-GB" sz="2700" dirty="0" smtClean="0">
                <a:solidFill>
                  <a:srgbClr val="4D4D4D"/>
                </a:solidFill>
              </a:rPr>
              <a:t> </a:t>
            </a:r>
            <a:r>
              <a:rPr lang="en-GB" sz="2700" b="1" dirty="0" smtClean="0">
                <a:solidFill>
                  <a:srgbClr val="4D4D4D"/>
                </a:solidFill>
              </a:rPr>
              <a:t>to LR/ HR</a:t>
            </a:r>
            <a:r>
              <a:rPr lang="en-GB" sz="2700" b="1" dirty="0" smtClean="0">
                <a:solidFill>
                  <a:srgbClr val="333333"/>
                </a:solidFill>
              </a:rPr>
              <a:t> </a:t>
            </a:r>
            <a:r>
              <a:rPr lang="en-GB" sz="2700" b="1" dirty="0" smtClean="0">
                <a:solidFill>
                  <a:schemeClr val="accent2"/>
                </a:solidFill>
              </a:rPr>
              <a:t>#Twitter</a:t>
            </a:r>
            <a:br>
              <a:rPr lang="en-GB" sz="2700" b="1" dirty="0" smtClean="0">
                <a:solidFill>
                  <a:schemeClr val="accent2"/>
                </a:solidFill>
              </a:rPr>
            </a:br>
            <a:r>
              <a:rPr lang="en-GB" sz="1800" dirty="0" smtClean="0"/>
              <a:t>        </a:t>
            </a:r>
            <a:r>
              <a:rPr lang="en-GB" sz="1800" u="sng" dirty="0" smtClean="0">
                <a:solidFill>
                  <a:srgbClr val="4D4D4D"/>
                </a:solidFill>
              </a:rPr>
              <a:t>View conversation </a:t>
            </a:r>
            <a:br>
              <a:rPr lang="en-GB" sz="1800" u="sng" dirty="0" smtClean="0">
                <a:solidFill>
                  <a:srgbClr val="4D4D4D"/>
                </a:solidFill>
              </a:rPr>
            </a:br>
            <a:endParaRPr lang="en-GB" sz="1800" u="sng" dirty="0" smtClean="0">
              <a:solidFill>
                <a:srgbClr val="4D4D4D"/>
              </a:solidFill>
            </a:endParaRPr>
          </a:p>
        </p:txBody>
      </p:sp>
      <p:sp>
        <p:nvSpPr>
          <p:cNvPr id="14339" name="Alcím 2"/>
          <p:cNvSpPr>
            <a:spLocks noGrp="1"/>
          </p:cNvSpPr>
          <p:nvPr>
            <p:ph type="subTitle" idx="1"/>
          </p:nvPr>
        </p:nvSpPr>
        <p:spPr>
          <a:xfrm>
            <a:off x="1506538" y="4077072"/>
            <a:ext cx="6400800" cy="1752600"/>
          </a:xfrm>
        </p:spPr>
        <p:txBody>
          <a:bodyPr/>
          <a:lstStyle/>
          <a:p>
            <a:pPr eaLnBrk="1" hangingPunct="1"/>
            <a:r>
              <a:rPr lang="en-GB" sz="2400" b="1" dirty="0" smtClean="0">
                <a:solidFill>
                  <a:schemeClr val="accent2"/>
                </a:solidFill>
                <a:latin typeface="Verdana" pitchFamily="34" charset="0"/>
              </a:rPr>
              <a:t>Derek Mooney,</a:t>
            </a:r>
          </a:p>
          <a:p>
            <a:pPr eaLnBrk="1" hangingPunct="1"/>
            <a:r>
              <a:rPr lang="en-GB" sz="1800" b="1" dirty="0" smtClean="0">
                <a:solidFill>
                  <a:srgbClr val="404040"/>
                </a:solidFill>
                <a:latin typeface="Verdana" pitchFamily="34" charset="0"/>
              </a:rPr>
              <a:t>BEERG Director Public Affairs</a:t>
            </a:r>
          </a:p>
          <a:p>
            <a:pPr eaLnBrk="1" hangingPunct="1"/>
            <a:endParaRPr lang="en-GB" sz="1800" b="1" dirty="0" smtClean="0">
              <a:solidFill>
                <a:srgbClr val="404040"/>
              </a:solidFill>
              <a:latin typeface="Verdana" pitchFamily="34" charset="0"/>
            </a:endParaRPr>
          </a:p>
        </p:txBody>
      </p:sp>
      <p:pic>
        <p:nvPicPr>
          <p:cNvPr id="14340" name="Picture 5" descr="MC900432689[1]"/>
          <p:cNvPicPr>
            <a:picLocks noChangeAspect="1" noChangeArrowheads="1"/>
          </p:cNvPicPr>
          <p:nvPr/>
        </p:nvPicPr>
        <p:blipFill>
          <a:blip r:embed="rId4">
            <a:lum bright="-40000" contrast="2000"/>
            <a:grayscl/>
            <a:biLevel thresh="50000"/>
          </a:blip>
          <a:srcRect/>
          <a:stretch>
            <a:fillRect/>
          </a:stretch>
        </p:blipFill>
        <p:spPr bwMode="auto">
          <a:xfrm>
            <a:off x="1691680" y="3532013"/>
            <a:ext cx="288925" cy="288925"/>
          </a:xfrm>
          <a:prstGeom prst="rect">
            <a:avLst/>
          </a:prstGeom>
          <a:noFill/>
          <a:ln w="9525">
            <a:noFill/>
            <a:miter lim="800000"/>
            <a:headEnd/>
            <a:tailEnd/>
          </a:ln>
        </p:spPr>
      </p:pic>
      <p:pic>
        <p:nvPicPr>
          <p:cNvPr id="14341" name="Picture 6"/>
          <p:cNvPicPr>
            <a:picLocks noChangeAspect="1" noChangeArrowheads="1"/>
          </p:cNvPicPr>
          <p:nvPr/>
        </p:nvPicPr>
        <p:blipFill>
          <a:blip r:embed="rId5"/>
          <a:srcRect/>
          <a:stretch>
            <a:fillRect/>
          </a:stretch>
        </p:blipFill>
        <p:spPr bwMode="auto">
          <a:xfrm>
            <a:off x="786086" y="2348880"/>
            <a:ext cx="720452" cy="9618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903B3A13-A81A-4889-A54B-DEDE977E350A}" type="slidenum">
              <a:rPr lang="hu-HU"/>
              <a:pPr>
                <a:defRPr/>
              </a:pPr>
              <a:t>2</a:t>
            </a:fld>
            <a:endParaRPr lang="hu-HU"/>
          </a:p>
        </p:txBody>
      </p:sp>
      <p:pic>
        <p:nvPicPr>
          <p:cNvPr id="16388" name="Picture 4" descr="60762_10151426955529826_100426058_n"/>
          <p:cNvPicPr>
            <a:picLocks noChangeAspect="1" noChangeArrowheads="1"/>
          </p:cNvPicPr>
          <p:nvPr/>
        </p:nvPicPr>
        <p:blipFill>
          <a:blip r:embed="rId3">
            <a:lum bright="10000" contrast="-32000"/>
          </a:blip>
          <a:srcRect/>
          <a:stretch>
            <a:fillRect/>
          </a:stretch>
        </p:blipFill>
        <p:spPr bwMode="auto">
          <a:xfrm>
            <a:off x="0" y="865957"/>
            <a:ext cx="9144000" cy="6097587"/>
          </a:xfrm>
          <a:prstGeom prst="rect">
            <a:avLst/>
          </a:prstGeom>
          <a:noFill/>
          <a:ln w="9525">
            <a:noFill/>
            <a:miter lim="800000"/>
            <a:headEnd/>
            <a:tailEnd/>
          </a:ln>
        </p:spPr>
      </p:pic>
      <p:sp>
        <p:nvSpPr>
          <p:cNvPr id="16387" name="Cím 1"/>
          <p:cNvSpPr>
            <a:spLocks noGrp="1"/>
          </p:cNvSpPr>
          <p:nvPr>
            <p:ph type="title"/>
          </p:nvPr>
        </p:nvSpPr>
        <p:spPr>
          <a:xfrm>
            <a:off x="0" y="836613"/>
            <a:ext cx="8229600" cy="792187"/>
          </a:xfrm>
        </p:spPr>
        <p:txBody>
          <a:bodyPr/>
          <a:lstStyle/>
          <a:p>
            <a:pPr algn="l" eaLnBrk="1" hangingPunct="1"/>
            <a:r>
              <a:rPr lang="en-GB" sz="3200" b="1" dirty="0" smtClean="0">
                <a:solidFill>
                  <a:srgbClr val="800000"/>
                </a:solidFill>
                <a:latin typeface="Georgia" pitchFamily="18" charset="0"/>
              </a:rPr>
              <a:t>A quick history of….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10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ia számának helye 5"/>
          <p:cNvSpPr>
            <a:spLocks noGrp="1"/>
          </p:cNvSpPr>
          <p:nvPr>
            <p:ph type="sldNum" sz="quarter" idx="12"/>
          </p:nvPr>
        </p:nvSpPr>
        <p:spPr/>
        <p:txBody>
          <a:bodyPr/>
          <a:lstStyle/>
          <a:p>
            <a:pPr>
              <a:defRPr/>
            </a:pPr>
            <a:fld id="{E7C5EEC7-5B69-48B9-AB29-AEC6AE4511B5}" type="slidenum">
              <a:rPr lang="hu-HU"/>
              <a:pPr>
                <a:defRPr/>
              </a:pPr>
              <a:t>3</a:t>
            </a:fld>
            <a:endParaRPr lang="hu-HU"/>
          </a:p>
        </p:txBody>
      </p:sp>
      <p:sp>
        <p:nvSpPr>
          <p:cNvPr id="20483" name="Rectangle 3"/>
          <p:cNvSpPr>
            <a:spLocks noGrp="1"/>
          </p:cNvSpPr>
          <p:nvPr>
            <p:ph type="body" idx="1"/>
          </p:nvPr>
        </p:nvSpPr>
        <p:spPr>
          <a:xfrm>
            <a:off x="468313" y="908050"/>
            <a:ext cx="8229600" cy="5761038"/>
          </a:xfrm>
        </p:spPr>
        <p:txBody>
          <a:bodyPr/>
          <a:lstStyle/>
          <a:p>
            <a:pPr>
              <a:lnSpc>
                <a:spcPct val="125000"/>
              </a:lnSpc>
              <a:buFont typeface="Calibri" panose="020F0502020204030204" pitchFamily="34" charset="0"/>
              <a:buChar char="↓"/>
            </a:pPr>
            <a:r>
              <a:rPr lang="en-GB" sz="2400" dirty="0" smtClean="0">
                <a:solidFill>
                  <a:srgbClr val="333333"/>
                </a:solidFill>
              </a:rPr>
              <a:t>1988	IRC Internet relay chat</a:t>
            </a:r>
          </a:p>
          <a:p>
            <a:pPr>
              <a:lnSpc>
                <a:spcPct val="125000"/>
              </a:lnSpc>
              <a:buFont typeface="Calibri" panose="020F0502020204030204" pitchFamily="34" charset="0"/>
              <a:buChar char="↓"/>
            </a:pPr>
            <a:r>
              <a:rPr lang="en-GB" sz="2400" dirty="0" smtClean="0">
                <a:solidFill>
                  <a:srgbClr val="333333"/>
                </a:solidFill>
              </a:rPr>
              <a:t>1997 	WEB LOG &amp; AOL Instant Messenger</a:t>
            </a:r>
          </a:p>
          <a:p>
            <a:pPr>
              <a:lnSpc>
                <a:spcPct val="125000"/>
              </a:lnSpc>
              <a:buFont typeface="Calibri" panose="020F0502020204030204" pitchFamily="34" charset="0"/>
              <a:buChar char="↓"/>
            </a:pPr>
            <a:r>
              <a:rPr lang="en-GB" sz="2400" dirty="0" smtClean="0">
                <a:solidFill>
                  <a:srgbClr val="333333"/>
                </a:solidFill>
              </a:rPr>
              <a:t>1999</a:t>
            </a:r>
          </a:p>
          <a:p>
            <a:pPr>
              <a:lnSpc>
                <a:spcPct val="125000"/>
              </a:lnSpc>
              <a:buFont typeface="Calibri" panose="020F0502020204030204" pitchFamily="34" charset="0"/>
              <a:buChar char="↓"/>
            </a:pPr>
            <a:r>
              <a:rPr lang="en-GB" sz="2400" dirty="0" smtClean="0">
                <a:solidFill>
                  <a:srgbClr val="333333"/>
                </a:solidFill>
              </a:rPr>
              <a:t>2003		 	</a:t>
            </a:r>
          </a:p>
          <a:p>
            <a:pPr>
              <a:lnSpc>
                <a:spcPct val="125000"/>
              </a:lnSpc>
              <a:buFont typeface="Calibri" panose="020F0502020204030204" pitchFamily="34" charset="0"/>
              <a:buChar char="↓"/>
            </a:pPr>
            <a:r>
              <a:rPr lang="en-GB" sz="2400" dirty="0" smtClean="0">
                <a:solidFill>
                  <a:srgbClr val="333333"/>
                </a:solidFill>
              </a:rPr>
              <a:t>2004			</a:t>
            </a:r>
          </a:p>
          <a:p>
            <a:pPr>
              <a:lnSpc>
                <a:spcPct val="125000"/>
              </a:lnSpc>
              <a:buFont typeface="Calibri" panose="020F0502020204030204" pitchFamily="34" charset="0"/>
              <a:buChar char="↓"/>
            </a:pPr>
            <a:r>
              <a:rPr lang="en-GB" sz="2400" dirty="0" smtClean="0">
                <a:solidFill>
                  <a:srgbClr val="333333"/>
                </a:solidFill>
              </a:rPr>
              <a:t>2005</a:t>
            </a:r>
          </a:p>
          <a:p>
            <a:pPr>
              <a:lnSpc>
                <a:spcPct val="125000"/>
              </a:lnSpc>
              <a:buFont typeface="Calibri" panose="020F0502020204030204" pitchFamily="34" charset="0"/>
              <a:buChar char="↓"/>
            </a:pPr>
            <a:r>
              <a:rPr lang="en-GB" sz="2400" dirty="0" smtClean="0">
                <a:solidFill>
                  <a:srgbClr val="333333"/>
                </a:solidFill>
              </a:rPr>
              <a:t>2006				</a:t>
            </a:r>
          </a:p>
          <a:p>
            <a:pPr>
              <a:lnSpc>
                <a:spcPct val="125000"/>
              </a:lnSpc>
              <a:buFont typeface="Calibri" panose="020F0502020204030204" pitchFamily="34" charset="0"/>
              <a:buChar char="↓"/>
            </a:pPr>
            <a:r>
              <a:rPr lang="en-GB" sz="2400" dirty="0" smtClean="0">
                <a:solidFill>
                  <a:srgbClr val="333333"/>
                </a:solidFill>
              </a:rPr>
              <a:t>2010</a:t>
            </a:r>
          </a:p>
          <a:p>
            <a:pPr>
              <a:lnSpc>
                <a:spcPct val="125000"/>
              </a:lnSpc>
              <a:buFont typeface="Calibri" panose="020F0502020204030204" pitchFamily="34" charset="0"/>
              <a:buChar char="↓"/>
            </a:pPr>
            <a:r>
              <a:rPr lang="en-GB" sz="2400" dirty="0" smtClean="0">
                <a:solidFill>
                  <a:srgbClr val="333333"/>
                </a:solidFill>
              </a:rPr>
              <a:t>2011		       550m			56m</a:t>
            </a:r>
          </a:p>
          <a:p>
            <a:pPr>
              <a:lnSpc>
                <a:spcPct val="125000"/>
              </a:lnSpc>
              <a:buFont typeface="Calibri" panose="020F0502020204030204" pitchFamily="34" charset="0"/>
              <a:buChar char="↓"/>
            </a:pPr>
            <a:r>
              <a:rPr lang="en-GB" sz="2400" dirty="0" smtClean="0">
                <a:solidFill>
                  <a:srgbClr val="333333"/>
                </a:solidFill>
              </a:rPr>
              <a:t>2013		       1.11bn			500m</a:t>
            </a:r>
          </a:p>
        </p:txBody>
      </p:sp>
      <p:pic>
        <p:nvPicPr>
          <p:cNvPr id="20492" name="Picture 12" descr="kubuntu-konversation"/>
          <p:cNvPicPr>
            <a:picLocks noChangeAspect="1" noChangeArrowheads="1"/>
          </p:cNvPicPr>
          <p:nvPr/>
        </p:nvPicPr>
        <p:blipFill>
          <a:blip r:embed="rId3"/>
          <a:srcRect/>
          <a:stretch>
            <a:fillRect/>
          </a:stretch>
        </p:blipFill>
        <p:spPr bwMode="auto">
          <a:xfrm>
            <a:off x="5362774" y="880249"/>
            <a:ext cx="792757" cy="624800"/>
          </a:xfrm>
          <a:prstGeom prst="rect">
            <a:avLst/>
          </a:prstGeom>
          <a:noFill/>
          <a:ln w="9525">
            <a:noFill/>
            <a:miter lim="800000"/>
            <a:headEnd/>
            <a:tailEnd/>
          </a:ln>
        </p:spPr>
      </p:pic>
      <p:pic>
        <p:nvPicPr>
          <p:cNvPr id="20494" name="Picture 14" descr="AOL-Instant-Messenger"/>
          <p:cNvPicPr>
            <a:picLocks noChangeAspect="1" noChangeArrowheads="1"/>
          </p:cNvPicPr>
          <p:nvPr/>
        </p:nvPicPr>
        <p:blipFill>
          <a:blip r:embed="rId4"/>
          <a:srcRect/>
          <a:stretch>
            <a:fillRect/>
          </a:stretch>
        </p:blipFill>
        <p:spPr bwMode="auto">
          <a:xfrm>
            <a:off x="6875463" y="1474337"/>
            <a:ext cx="574675" cy="574675"/>
          </a:xfrm>
          <a:prstGeom prst="rect">
            <a:avLst/>
          </a:prstGeom>
          <a:noFill/>
          <a:ln w="9525">
            <a:noFill/>
            <a:miter lim="800000"/>
            <a:headEnd/>
            <a:tailEnd/>
          </a:ln>
        </p:spPr>
      </p:pic>
      <p:pic>
        <p:nvPicPr>
          <p:cNvPr id="20496" name="Picture 16" descr="blogger"/>
          <p:cNvPicPr>
            <a:picLocks noChangeAspect="1" noChangeArrowheads="1"/>
          </p:cNvPicPr>
          <p:nvPr/>
        </p:nvPicPr>
        <p:blipFill>
          <a:blip r:embed="rId5"/>
          <a:srcRect t="27721" r="3625" b="24390"/>
          <a:stretch>
            <a:fillRect/>
          </a:stretch>
        </p:blipFill>
        <p:spPr bwMode="auto">
          <a:xfrm>
            <a:off x="2368478" y="2033589"/>
            <a:ext cx="1368425" cy="509587"/>
          </a:xfrm>
          <a:prstGeom prst="rect">
            <a:avLst/>
          </a:prstGeom>
          <a:noFill/>
          <a:ln w="9525">
            <a:noFill/>
            <a:miter lim="800000"/>
            <a:headEnd/>
            <a:tailEnd/>
          </a:ln>
        </p:spPr>
      </p:pic>
      <p:pic>
        <p:nvPicPr>
          <p:cNvPr id="20498" name="Picture 18" descr="napster"/>
          <p:cNvPicPr>
            <a:picLocks noChangeAspect="1" noChangeArrowheads="1"/>
          </p:cNvPicPr>
          <p:nvPr/>
        </p:nvPicPr>
        <p:blipFill>
          <a:blip r:embed="rId6">
            <a:lum bright="-6000"/>
          </a:blip>
          <a:srcRect/>
          <a:stretch>
            <a:fillRect/>
          </a:stretch>
        </p:blipFill>
        <p:spPr bwMode="auto">
          <a:xfrm>
            <a:off x="4272720" y="2058989"/>
            <a:ext cx="1944687" cy="500062"/>
          </a:xfrm>
          <a:prstGeom prst="rect">
            <a:avLst/>
          </a:prstGeom>
          <a:noFill/>
          <a:ln w="9525">
            <a:noFill/>
            <a:miter lim="800000"/>
            <a:headEnd/>
            <a:tailEnd/>
          </a:ln>
        </p:spPr>
      </p:pic>
      <p:pic>
        <p:nvPicPr>
          <p:cNvPr id="20500" name="Picture 20" descr="Facebook_Logo_PSD_by_iampxr"/>
          <p:cNvPicPr>
            <a:picLocks noChangeAspect="1" noChangeArrowheads="1"/>
          </p:cNvPicPr>
          <p:nvPr/>
        </p:nvPicPr>
        <p:blipFill>
          <a:blip r:embed="rId7"/>
          <a:srcRect l="9454" t="21649" r="9430" b="30266"/>
          <a:stretch>
            <a:fillRect/>
          </a:stretch>
        </p:blipFill>
        <p:spPr bwMode="auto">
          <a:xfrm>
            <a:off x="2401238" y="3167353"/>
            <a:ext cx="1368425" cy="457200"/>
          </a:xfrm>
          <a:prstGeom prst="rect">
            <a:avLst/>
          </a:prstGeom>
          <a:noFill/>
          <a:ln w="9525">
            <a:noFill/>
            <a:miter lim="800000"/>
            <a:headEnd/>
            <a:tailEnd/>
          </a:ln>
        </p:spPr>
      </p:pic>
      <p:pic>
        <p:nvPicPr>
          <p:cNvPr id="20502" name="Picture 22" descr="flickr-logo"/>
          <p:cNvPicPr>
            <a:picLocks noChangeAspect="1" noChangeArrowheads="1"/>
          </p:cNvPicPr>
          <p:nvPr/>
        </p:nvPicPr>
        <p:blipFill>
          <a:blip r:embed="rId8">
            <a:lum bright="-6000"/>
          </a:blip>
          <a:srcRect/>
          <a:stretch>
            <a:fillRect/>
          </a:stretch>
        </p:blipFill>
        <p:spPr bwMode="auto">
          <a:xfrm>
            <a:off x="4356100" y="3457575"/>
            <a:ext cx="1223963" cy="479425"/>
          </a:xfrm>
          <a:prstGeom prst="rect">
            <a:avLst/>
          </a:prstGeom>
          <a:noFill/>
          <a:ln w="9525">
            <a:noFill/>
            <a:miter lim="800000"/>
            <a:headEnd/>
            <a:tailEnd/>
          </a:ln>
        </p:spPr>
      </p:pic>
      <p:pic>
        <p:nvPicPr>
          <p:cNvPr id="20504" name="Picture 24" descr="8463721299_c9205b1974"/>
          <p:cNvPicPr>
            <a:picLocks noChangeAspect="1" noChangeArrowheads="1"/>
          </p:cNvPicPr>
          <p:nvPr/>
        </p:nvPicPr>
        <p:blipFill>
          <a:blip r:embed="rId9"/>
          <a:srcRect/>
          <a:stretch>
            <a:fillRect/>
          </a:stretch>
        </p:blipFill>
        <p:spPr bwMode="auto">
          <a:xfrm>
            <a:off x="2387600" y="3678562"/>
            <a:ext cx="1008062" cy="512763"/>
          </a:xfrm>
          <a:prstGeom prst="rect">
            <a:avLst/>
          </a:prstGeom>
          <a:noFill/>
          <a:ln w="9525">
            <a:noFill/>
            <a:miter lim="800000"/>
            <a:headEnd/>
            <a:tailEnd/>
          </a:ln>
        </p:spPr>
      </p:pic>
      <p:pic>
        <p:nvPicPr>
          <p:cNvPr id="20506" name="Picture 26" descr="xl_Twitter_Logowithbird_624"/>
          <p:cNvPicPr>
            <a:picLocks noChangeAspect="1" noChangeArrowheads="1"/>
          </p:cNvPicPr>
          <p:nvPr/>
        </p:nvPicPr>
        <p:blipFill>
          <a:blip r:embed="rId10">
            <a:lum bright="6000"/>
          </a:blip>
          <a:srcRect t="17844" b="20000"/>
          <a:stretch>
            <a:fillRect/>
          </a:stretch>
        </p:blipFill>
        <p:spPr bwMode="auto">
          <a:xfrm>
            <a:off x="2387600" y="4138215"/>
            <a:ext cx="1439862" cy="503238"/>
          </a:xfrm>
          <a:prstGeom prst="rect">
            <a:avLst/>
          </a:prstGeom>
          <a:noFill/>
          <a:ln w="9525">
            <a:noFill/>
            <a:miter lim="800000"/>
            <a:headEnd/>
            <a:tailEnd/>
          </a:ln>
        </p:spPr>
      </p:pic>
      <p:pic>
        <p:nvPicPr>
          <p:cNvPr id="20507" name="Picture 27" descr="Facebook_Logo_PSD_by_iampxr"/>
          <p:cNvPicPr>
            <a:picLocks noChangeAspect="1" noChangeArrowheads="1"/>
          </p:cNvPicPr>
          <p:nvPr/>
        </p:nvPicPr>
        <p:blipFill>
          <a:blip r:embed="rId7"/>
          <a:srcRect l="9454" t="21649" r="9430" b="30266"/>
          <a:stretch>
            <a:fillRect/>
          </a:stretch>
        </p:blipFill>
        <p:spPr bwMode="auto">
          <a:xfrm>
            <a:off x="2411413" y="5190133"/>
            <a:ext cx="1368425" cy="433387"/>
          </a:xfrm>
          <a:prstGeom prst="rect">
            <a:avLst/>
          </a:prstGeom>
          <a:noFill/>
          <a:ln w="9525">
            <a:noFill/>
            <a:miter lim="800000"/>
            <a:headEnd/>
            <a:tailEnd/>
          </a:ln>
        </p:spPr>
      </p:pic>
      <p:pic>
        <p:nvPicPr>
          <p:cNvPr id="20508" name="Picture 28" descr="Facebook_Logo_PSD_by_iampxr"/>
          <p:cNvPicPr>
            <a:picLocks noChangeAspect="1" noChangeArrowheads="1"/>
          </p:cNvPicPr>
          <p:nvPr/>
        </p:nvPicPr>
        <p:blipFill>
          <a:blip r:embed="rId7"/>
          <a:srcRect l="9454" t="21649" r="9430" b="30266"/>
          <a:stretch>
            <a:fillRect/>
          </a:stretch>
        </p:blipFill>
        <p:spPr bwMode="auto">
          <a:xfrm>
            <a:off x="2411413" y="5745956"/>
            <a:ext cx="1366837" cy="455613"/>
          </a:xfrm>
          <a:prstGeom prst="rect">
            <a:avLst/>
          </a:prstGeom>
          <a:noFill/>
          <a:ln w="9525">
            <a:noFill/>
            <a:miter lim="800000"/>
            <a:headEnd/>
            <a:tailEnd/>
          </a:ln>
        </p:spPr>
      </p:pic>
      <p:pic>
        <p:nvPicPr>
          <p:cNvPr id="20509" name="Picture 29" descr="xl_Twitter_Logowithbird_624"/>
          <p:cNvPicPr>
            <a:picLocks noChangeAspect="1" noChangeArrowheads="1"/>
          </p:cNvPicPr>
          <p:nvPr/>
        </p:nvPicPr>
        <p:blipFill>
          <a:blip r:embed="rId10">
            <a:lum bright="6000"/>
          </a:blip>
          <a:srcRect t="17844" b="20000"/>
          <a:stretch>
            <a:fillRect/>
          </a:stretch>
        </p:blipFill>
        <p:spPr bwMode="auto">
          <a:xfrm>
            <a:off x="5435600" y="5190133"/>
            <a:ext cx="1439863" cy="503237"/>
          </a:xfrm>
          <a:prstGeom prst="rect">
            <a:avLst/>
          </a:prstGeom>
          <a:noFill/>
          <a:ln w="9525">
            <a:noFill/>
            <a:miter lim="800000"/>
            <a:headEnd/>
            <a:tailEnd/>
          </a:ln>
        </p:spPr>
      </p:pic>
      <p:pic>
        <p:nvPicPr>
          <p:cNvPr id="20510" name="Picture 30" descr="xl_Twitter_Logowithbird_624"/>
          <p:cNvPicPr>
            <a:picLocks noChangeAspect="1" noChangeArrowheads="1"/>
          </p:cNvPicPr>
          <p:nvPr/>
        </p:nvPicPr>
        <p:blipFill>
          <a:blip r:embed="rId10">
            <a:lum bright="6000"/>
          </a:blip>
          <a:srcRect t="17844" b="20000"/>
          <a:stretch>
            <a:fillRect/>
          </a:stretch>
        </p:blipFill>
        <p:spPr bwMode="auto">
          <a:xfrm>
            <a:off x="5435600" y="5686588"/>
            <a:ext cx="1439863" cy="503238"/>
          </a:xfrm>
          <a:prstGeom prst="rect">
            <a:avLst/>
          </a:prstGeom>
          <a:noFill/>
          <a:ln w="9525">
            <a:noFill/>
            <a:miter lim="800000"/>
            <a:headEnd/>
            <a:tailEnd/>
          </a:ln>
        </p:spPr>
      </p:pic>
      <p:pic>
        <p:nvPicPr>
          <p:cNvPr id="20512" name="Picture 32" descr="logo-linkedin"/>
          <p:cNvPicPr>
            <a:picLocks noChangeAspect="1" noChangeArrowheads="1"/>
          </p:cNvPicPr>
          <p:nvPr/>
        </p:nvPicPr>
        <p:blipFill>
          <a:blip r:embed="rId11">
            <a:lum bright="-6000"/>
          </a:blip>
          <a:srcRect/>
          <a:stretch>
            <a:fillRect/>
          </a:stretch>
        </p:blipFill>
        <p:spPr bwMode="auto">
          <a:xfrm>
            <a:off x="2387600" y="2650332"/>
            <a:ext cx="1655762" cy="466725"/>
          </a:xfrm>
          <a:prstGeom prst="rect">
            <a:avLst/>
          </a:prstGeom>
          <a:noFill/>
          <a:ln w="9525">
            <a:noFill/>
            <a:miter lim="800000"/>
            <a:headEnd/>
            <a:tailEnd/>
          </a:ln>
        </p:spPr>
      </p:pic>
      <p:pic>
        <p:nvPicPr>
          <p:cNvPr id="20514" name="Picture 34" descr="wordpress-logo"/>
          <p:cNvPicPr>
            <a:picLocks noChangeAspect="1" noChangeArrowheads="1"/>
          </p:cNvPicPr>
          <p:nvPr/>
        </p:nvPicPr>
        <p:blipFill>
          <a:blip r:embed="rId12">
            <a:lum bright="-6000"/>
          </a:blip>
          <a:srcRect t="9003" b="11154"/>
          <a:stretch>
            <a:fillRect/>
          </a:stretch>
        </p:blipFill>
        <p:spPr bwMode="auto">
          <a:xfrm>
            <a:off x="4272720" y="2557463"/>
            <a:ext cx="1944687" cy="517525"/>
          </a:xfrm>
          <a:prstGeom prst="rect">
            <a:avLst/>
          </a:prstGeom>
          <a:noFill/>
          <a:ln w="9525">
            <a:noFill/>
            <a:miter lim="800000"/>
            <a:headEnd/>
            <a:tailEnd/>
          </a:ln>
        </p:spPr>
      </p:pic>
      <p:pic>
        <p:nvPicPr>
          <p:cNvPr id="20518" name="Picture 38" descr="174502v6-max-250x250"/>
          <p:cNvPicPr>
            <a:picLocks noChangeAspect="1" noChangeArrowheads="1"/>
          </p:cNvPicPr>
          <p:nvPr/>
        </p:nvPicPr>
        <p:blipFill>
          <a:blip r:embed="rId13">
            <a:lum contrast="-12000"/>
          </a:blip>
          <a:srcRect t="33200" b="33533"/>
          <a:stretch>
            <a:fillRect/>
          </a:stretch>
        </p:blipFill>
        <p:spPr bwMode="auto">
          <a:xfrm>
            <a:off x="2368478" y="4627564"/>
            <a:ext cx="1392237" cy="46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47B793E4-8890-456B-B722-FF9A6ED326D9}" type="slidenum">
              <a:rPr lang="hu-HU"/>
              <a:pPr>
                <a:defRPr/>
              </a:pPr>
              <a:t>4</a:t>
            </a:fld>
            <a:endParaRPr lang="hu-HU"/>
          </a:p>
        </p:txBody>
      </p:sp>
      <p:sp>
        <p:nvSpPr>
          <p:cNvPr id="20482" name="Rectangle 2"/>
          <p:cNvSpPr>
            <a:spLocks noGrp="1"/>
          </p:cNvSpPr>
          <p:nvPr>
            <p:ph type="title"/>
          </p:nvPr>
        </p:nvSpPr>
        <p:spPr>
          <a:xfrm>
            <a:off x="251520" y="835025"/>
            <a:ext cx="5256213" cy="1154113"/>
          </a:xfrm>
        </p:spPr>
        <p:txBody>
          <a:bodyPr/>
          <a:lstStyle/>
          <a:p>
            <a:pPr algn="l"/>
            <a:r>
              <a:rPr lang="en-GB" sz="3200" b="1" dirty="0" smtClean="0">
                <a:solidFill>
                  <a:srgbClr val="800000"/>
                </a:solidFill>
              </a:rPr>
              <a:t>WHAT IS SOCIAL MEDIA</a:t>
            </a:r>
            <a:r>
              <a:rPr lang="en-GB" sz="3200" dirty="0" smtClean="0">
                <a:solidFill>
                  <a:srgbClr val="800000"/>
                </a:solidFill>
              </a:rPr>
              <a:t>?</a:t>
            </a:r>
          </a:p>
        </p:txBody>
      </p:sp>
      <p:sp>
        <p:nvSpPr>
          <p:cNvPr id="20483" name="Rectangle 3"/>
          <p:cNvSpPr>
            <a:spLocks noGrp="1"/>
          </p:cNvSpPr>
          <p:nvPr>
            <p:ph type="body" idx="1"/>
          </p:nvPr>
        </p:nvSpPr>
        <p:spPr>
          <a:xfrm>
            <a:off x="899592" y="1772816"/>
            <a:ext cx="7920880" cy="4583534"/>
          </a:xfrm>
        </p:spPr>
        <p:txBody>
          <a:bodyPr/>
          <a:lstStyle/>
          <a:p>
            <a:pPr marL="0" indent="0">
              <a:lnSpc>
                <a:spcPct val="80000"/>
              </a:lnSpc>
              <a:buNone/>
            </a:pPr>
            <a:r>
              <a:rPr lang="en-GB" sz="2000" b="1" dirty="0" smtClean="0">
                <a:solidFill>
                  <a:srgbClr val="800000"/>
                </a:solidFill>
              </a:rPr>
              <a:t>KEYWORDS:</a:t>
            </a:r>
          </a:p>
          <a:p>
            <a:pPr marL="0" indent="0">
              <a:lnSpc>
                <a:spcPct val="80000"/>
              </a:lnSpc>
              <a:buNone/>
            </a:pPr>
            <a:r>
              <a:rPr lang="en-GB" sz="2000" b="1" i="1" dirty="0" smtClean="0"/>
              <a:t>share</a:t>
            </a:r>
            <a:r>
              <a:rPr lang="en-GB" sz="2000" b="1" i="1" dirty="0"/>
              <a:t>, c</a:t>
            </a:r>
            <a:r>
              <a:rPr lang="en-GB" sz="2000" b="1" i="1" dirty="0" smtClean="0"/>
              <a:t>ommunication, interactive</a:t>
            </a:r>
            <a:r>
              <a:rPr lang="en-GB" sz="2000" b="1" i="1" dirty="0"/>
              <a:t>, i</a:t>
            </a:r>
            <a:r>
              <a:rPr lang="en-GB" sz="2000" b="1" i="1" dirty="0" smtClean="0"/>
              <a:t>nteractions, create, co-create, exchange</a:t>
            </a:r>
            <a:r>
              <a:rPr lang="en-GB" sz="2000" b="1" i="1" dirty="0"/>
              <a:t>,</a:t>
            </a:r>
            <a:r>
              <a:rPr lang="en-GB" sz="2000" b="1" i="1" dirty="0" smtClean="0"/>
              <a:t> user-generated content</a:t>
            </a:r>
          </a:p>
          <a:p>
            <a:pPr marL="0" indent="0">
              <a:lnSpc>
                <a:spcPct val="80000"/>
              </a:lnSpc>
              <a:buNone/>
            </a:pPr>
            <a:endParaRPr lang="en-GB" sz="2000" b="1" i="1" dirty="0"/>
          </a:p>
          <a:p>
            <a:pPr>
              <a:lnSpc>
                <a:spcPct val="80000"/>
              </a:lnSpc>
              <a:buFont typeface="Wingdings" panose="05000000000000000000" pitchFamily="2" charset="2"/>
              <a:buChar char="ü"/>
            </a:pPr>
            <a:r>
              <a:rPr lang="en-GB" sz="2000" dirty="0" smtClean="0"/>
              <a:t>It is </a:t>
            </a:r>
            <a:r>
              <a:rPr lang="en-GB" sz="2000" dirty="0"/>
              <a:t>User-Generated - Content </a:t>
            </a:r>
            <a:r>
              <a:rPr lang="en-GB" sz="2000" dirty="0" smtClean="0"/>
              <a:t>was once only created by a few: </a:t>
            </a:r>
            <a:r>
              <a:rPr lang="en-GB" sz="2000" dirty="0"/>
              <a:t>Reporters, TV directors, authors etc. </a:t>
            </a:r>
            <a:r>
              <a:rPr lang="en-GB" sz="2000" u="sng" dirty="0" smtClean="0"/>
              <a:t>Now everyone </a:t>
            </a:r>
            <a:r>
              <a:rPr lang="en-GB" sz="2000" u="sng" dirty="0"/>
              <a:t>is a </a:t>
            </a:r>
            <a:r>
              <a:rPr lang="en-GB" sz="2000" u="sng" dirty="0" smtClean="0"/>
              <a:t>publisher</a:t>
            </a:r>
            <a:r>
              <a:rPr lang="en-GB" sz="2000" dirty="0" smtClean="0"/>
              <a:t> </a:t>
            </a:r>
            <a:r>
              <a:rPr lang="en-GB" sz="2000" dirty="0"/>
              <a:t>and the people who use the content are also the ones who create it.</a:t>
            </a:r>
          </a:p>
          <a:p>
            <a:pPr>
              <a:lnSpc>
                <a:spcPct val="90000"/>
              </a:lnSpc>
              <a:buFont typeface="Wingdings" panose="05000000000000000000" pitchFamily="2" charset="2"/>
              <a:buChar char="ü"/>
            </a:pPr>
            <a:endParaRPr lang="en-GB" sz="2000" dirty="0"/>
          </a:p>
          <a:p>
            <a:pPr>
              <a:lnSpc>
                <a:spcPct val="90000"/>
              </a:lnSpc>
              <a:buFont typeface="Wingdings" panose="05000000000000000000" pitchFamily="2" charset="2"/>
              <a:buChar char="ü"/>
            </a:pPr>
            <a:r>
              <a:rPr lang="en-GB" sz="2000" dirty="0" smtClean="0"/>
              <a:t>It </a:t>
            </a:r>
            <a:r>
              <a:rPr lang="en-GB" sz="2000" dirty="0"/>
              <a:t>is highly accessible and scalable - Many users and plenty of opportunities. Social media is easy to access with tools available to everyone – very few obstacles. </a:t>
            </a:r>
          </a:p>
          <a:p>
            <a:pPr>
              <a:lnSpc>
                <a:spcPct val="90000"/>
              </a:lnSpc>
              <a:buFont typeface="Wingdings" panose="05000000000000000000" pitchFamily="2" charset="2"/>
              <a:buChar char="ü"/>
            </a:pPr>
            <a:endParaRPr lang="en-GB" sz="2000" dirty="0"/>
          </a:p>
          <a:p>
            <a:pPr>
              <a:lnSpc>
                <a:spcPct val="90000"/>
              </a:lnSpc>
              <a:buFont typeface="Wingdings" panose="05000000000000000000" pitchFamily="2" charset="2"/>
              <a:buChar char="ü"/>
            </a:pPr>
            <a:r>
              <a:rPr lang="en-GB" sz="2000" dirty="0" smtClean="0"/>
              <a:t>It </a:t>
            </a:r>
            <a:r>
              <a:rPr lang="en-GB" sz="2000" dirty="0"/>
              <a:t>is online - location independent and a valuable part of any company’s business strategy</a:t>
            </a:r>
            <a:r>
              <a:rPr lang="en-GB" sz="2000" dirty="0" smtClean="0"/>
              <a:t>.</a:t>
            </a:r>
            <a:endParaRPr lang="en-GB"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fade">
                                      <p:cBhvr>
                                        <p:cTn id="12" dur="10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3">
                                            <p:txEl>
                                              <p:pRg st="3" end="3"/>
                                            </p:txEl>
                                          </p:spTgt>
                                        </p:tgtEl>
                                        <p:attrNameLst>
                                          <p:attrName>style.visibility</p:attrName>
                                        </p:attrNameLst>
                                      </p:cBhvr>
                                      <p:to>
                                        <p:strVal val="visible"/>
                                      </p:to>
                                    </p:set>
                                    <p:animEffect transition="in" filter="fade">
                                      <p:cBhvr>
                                        <p:cTn id="17" dur="1000"/>
                                        <p:tgtEl>
                                          <p:spTgt spid="204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fade">
                                      <p:cBhvr>
                                        <p:cTn id="22" dur="1000"/>
                                        <p:tgtEl>
                                          <p:spTgt spid="2048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3">
                                            <p:txEl>
                                              <p:pRg st="7" end="7"/>
                                            </p:txEl>
                                          </p:spTgt>
                                        </p:tgtEl>
                                        <p:attrNameLst>
                                          <p:attrName>style.visibility</p:attrName>
                                        </p:attrNameLst>
                                      </p:cBhvr>
                                      <p:to>
                                        <p:strVal val="visible"/>
                                      </p:to>
                                    </p:set>
                                    <p:animEffect transition="in" filter="fade">
                                      <p:cBhvr>
                                        <p:cTn id="27" dur="1000"/>
                                        <p:tgtEl>
                                          <p:spTgt spid="20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9E79A781-CB01-462A-98AE-EA8B24C22AB0}" type="slidenum">
              <a:rPr lang="hu-HU"/>
              <a:pPr>
                <a:defRPr/>
              </a:pPr>
              <a:t>5</a:t>
            </a:fld>
            <a:endParaRPr lang="hu-HU"/>
          </a:p>
        </p:txBody>
      </p:sp>
      <p:sp>
        <p:nvSpPr>
          <p:cNvPr id="22530" name="Rectangle 2"/>
          <p:cNvSpPr>
            <a:spLocks noGrp="1"/>
          </p:cNvSpPr>
          <p:nvPr>
            <p:ph type="title"/>
          </p:nvPr>
        </p:nvSpPr>
        <p:spPr>
          <a:xfrm>
            <a:off x="323528" y="980728"/>
            <a:ext cx="5688632" cy="714638"/>
          </a:xfrm>
        </p:spPr>
        <p:txBody>
          <a:bodyPr/>
          <a:lstStyle/>
          <a:p>
            <a:pPr algn="l"/>
            <a:r>
              <a:rPr lang="en-GB" sz="2800" b="1" dirty="0" smtClean="0">
                <a:solidFill>
                  <a:srgbClr val="800000"/>
                </a:solidFill>
              </a:rPr>
              <a:t>Reasons to understand Social Media:</a:t>
            </a:r>
          </a:p>
        </p:txBody>
      </p:sp>
      <p:sp>
        <p:nvSpPr>
          <p:cNvPr id="18435" name="Rectangle 3"/>
          <p:cNvSpPr>
            <a:spLocks noGrp="1"/>
          </p:cNvSpPr>
          <p:nvPr>
            <p:ph type="body" idx="1"/>
          </p:nvPr>
        </p:nvSpPr>
        <p:spPr>
          <a:xfrm>
            <a:off x="467544" y="1840587"/>
            <a:ext cx="8497887" cy="4525963"/>
          </a:xfrm>
        </p:spPr>
        <p:txBody>
          <a:bodyPr/>
          <a:lstStyle/>
          <a:p>
            <a:pPr>
              <a:lnSpc>
                <a:spcPct val="120000"/>
              </a:lnSpc>
            </a:pPr>
            <a:r>
              <a:rPr lang="en-GB" sz="2400" dirty="0" smtClean="0"/>
              <a:t>#1 online activity surpassing email &amp; pornography</a:t>
            </a:r>
          </a:p>
          <a:p>
            <a:pPr>
              <a:lnSpc>
                <a:spcPct val="120000"/>
              </a:lnSpc>
            </a:pPr>
            <a:r>
              <a:rPr lang="en-GB" sz="2400" dirty="0" smtClean="0"/>
              <a:t>Two-thirds of the global internet visits are to social networks</a:t>
            </a:r>
          </a:p>
          <a:p>
            <a:pPr>
              <a:lnSpc>
                <a:spcPct val="120000"/>
              </a:lnSpc>
            </a:pPr>
            <a:r>
              <a:rPr lang="en-GB" sz="2400" dirty="0" smtClean="0"/>
              <a:t>Social networks growing 3x faster than the internet rate</a:t>
            </a:r>
          </a:p>
          <a:p>
            <a:pPr>
              <a:lnSpc>
                <a:spcPct val="120000"/>
              </a:lnSpc>
            </a:pPr>
            <a:r>
              <a:rPr lang="en-GB" sz="2400" dirty="0" smtClean="0"/>
              <a:t>Social media influential source in consumer purchase decisions</a:t>
            </a:r>
          </a:p>
          <a:p>
            <a:pPr>
              <a:lnSpc>
                <a:spcPct val="120000"/>
              </a:lnSpc>
            </a:pPr>
            <a:r>
              <a:rPr lang="en-GB" sz="2400" dirty="0"/>
              <a:t>N</a:t>
            </a:r>
            <a:r>
              <a:rPr lang="en-GB" sz="2400" dirty="0" smtClean="0"/>
              <a:t>ext 3bn consumers will access internet from a mobile device</a:t>
            </a:r>
          </a:p>
          <a:p>
            <a:pPr>
              <a:lnSpc>
                <a:spcPct val="120000"/>
              </a:lnSpc>
            </a:pPr>
            <a:r>
              <a:rPr lang="en-GB" sz="2400" dirty="0" smtClean="0"/>
              <a:t>Facebook has 1bn active users </a:t>
            </a:r>
            <a:r>
              <a:rPr lang="en-GB" sz="2400" dirty="0"/>
              <a:t>-</a:t>
            </a:r>
            <a:r>
              <a:rPr lang="en-GB" sz="2400" dirty="0" smtClean="0"/>
              <a:t> averaging one hour/day</a:t>
            </a:r>
          </a:p>
          <a:p>
            <a:pPr>
              <a:lnSpc>
                <a:spcPct val="120000"/>
              </a:lnSpc>
            </a:pPr>
            <a:r>
              <a:rPr lang="en-GB" sz="2400" b="1" dirty="0" smtClean="0">
                <a:solidFill>
                  <a:srgbClr val="800000"/>
                </a:solidFill>
              </a:rPr>
              <a:t>One way marketing campaigns are out, Conversations are in</a:t>
            </a:r>
          </a:p>
          <a:p>
            <a:pPr>
              <a:lnSpc>
                <a:spcPct val="120000"/>
              </a:lnSpc>
            </a:pPr>
            <a:r>
              <a:rPr lang="en-GB" sz="2400" dirty="0" smtClean="0"/>
              <a:t>Social Media is FREE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2000" fill="hold"/>
                                        <p:tgtEl>
                                          <p:spTgt spid="1843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84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2000" fill="hold"/>
                                        <p:tgtEl>
                                          <p:spTgt spid="1843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184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2000" fill="hold"/>
                                        <p:tgtEl>
                                          <p:spTgt spid="1843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184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8435">
                                            <p:txEl>
                                              <p:pRg st="3" end="3"/>
                                            </p:txEl>
                                          </p:spTgt>
                                        </p:tgtEl>
                                        <p:attrNameLst>
                                          <p:attrName>style.visibility</p:attrName>
                                        </p:attrNameLst>
                                      </p:cBhvr>
                                      <p:to>
                                        <p:strVal val="visible"/>
                                      </p:to>
                                    </p:set>
                                    <p:anim calcmode="lin" valueType="num">
                                      <p:cBhvr additive="base">
                                        <p:cTn id="25" dur="2000" fill="hold"/>
                                        <p:tgtEl>
                                          <p:spTgt spid="1843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184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8435">
                                            <p:txEl>
                                              <p:pRg st="4" end="4"/>
                                            </p:txEl>
                                          </p:spTgt>
                                        </p:tgtEl>
                                        <p:attrNameLst>
                                          <p:attrName>style.visibility</p:attrName>
                                        </p:attrNameLst>
                                      </p:cBhvr>
                                      <p:to>
                                        <p:strVal val="visible"/>
                                      </p:to>
                                    </p:set>
                                    <p:anim calcmode="lin" valueType="num">
                                      <p:cBhvr additive="base">
                                        <p:cTn id="31" dur="2000" fill="hold"/>
                                        <p:tgtEl>
                                          <p:spTgt spid="18435">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184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8435">
                                            <p:txEl>
                                              <p:pRg st="5" end="5"/>
                                            </p:txEl>
                                          </p:spTgt>
                                        </p:tgtEl>
                                        <p:attrNameLst>
                                          <p:attrName>style.visibility</p:attrName>
                                        </p:attrNameLst>
                                      </p:cBhvr>
                                      <p:to>
                                        <p:strVal val="visible"/>
                                      </p:to>
                                    </p:set>
                                    <p:anim calcmode="lin" valueType="num">
                                      <p:cBhvr additive="base">
                                        <p:cTn id="37" dur="2000" fill="hold"/>
                                        <p:tgtEl>
                                          <p:spTgt spid="18435">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184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8435">
                                            <p:txEl>
                                              <p:pRg st="6" end="6"/>
                                            </p:txEl>
                                          </p:spTgt>
                                        </p:tgtEl>
                                        <p:attrNameLst>
                                          <p:attrName>style.visibility</p:attrName>
                                        </p:attrNameLst>
                                      </p:cBhvr>
                                      <p:to>
                                        <p:strVal val="visible"/>
                                      </p:to>
                                    </p:set>
                                    <p:anim calcmode="lin" valueType="num">
                                      <p:cBhvr additive="base">
                                        <p:cTn id="43" dur="2000" fill="hold"/>
                                        <p:tgtEl>
                                          <p:spTgt spid="18435">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184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8435">
                                            <p:txEl>
                                              <p:pRg st="7" end="7"/>
                                            </p:txEl>
                                          </p:spTgt>
                                        </p:tgtEl>
                                        <p:attrNameLst>
                                          <p:attrName>style.visibility</p:attrName>
                                        </p:attrNameLst>
                                      </p:cBhvr>
                                      <p:to>
                                        <p:strVal val="visible"/>
                                      </p:to>
                                    </p:set>
                                    <p:anim calcmode="lin" valueType="num">
                                      <p:cBhvr additive="base">
                                        <p:cTn id="49" dur="2000" fill="hold"/>
                                        <p:tgtEl>
                                          <p:spTgt spid="18435">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1843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434" y="908690"/>
            <a:ext cx="7690226" cy="764416"/>
          </a:xfrm>
        </p:spPr>
        <p:txBody>
          <a:bodyPr/>
          <a:lstStyle/>
          <a:p>
            <a:pPr algn="l"/>
            <a:r>
              <a:rPr lang="fr-FR" sz="3200" b="1" dirty="0">
                <a:solidFill>
                  <a:srgbClr val="800000"/>
                </a:solidFill>
              </a:rPr>
              <a:t>E</a:t>
            </a:r>
            <a:r>
              <a:rPr lang="fr-FR" sz="3200" b="1" dirty="0" smtClean="0">
                <a:solidFill>
                  <a:srgbClr val="800000"/>
                </a:solidFill>
              </a:rPr>
              <a:t>very </a:t>
            </a:r>
            <a:r>
              <a:rPr lang="fr-FR" sz="3200" b="1" dirty="0">
                <a:solidFill>
                  <a:srgbClr val="800000"/>
                </a:solidFill>
              </a:rPr>
              <a:t>60 </a:t>
            </a:r>
            <a:r>
              <a:rPr lang="fr-FR" sz="3200" b="1" dirty="0" smtClean="0">
                <a:solidFill>
                  <a:srgbClr val="800000"/>
                </a:solidFill>
              </a:rPr>
              <a:t>sec on </a:t>
            </a:r>
            <a:r>
              <a:rPr lang="fr-FR" sz="3200" b="1" dirty="0">
                <a:solidFill>
                  <a:srgbClr val="800000"/>
                </a:solidFill>
              </a:rPr>
              <a:t>the </a:t>
            </a:r>
            <a:r>
              <a:rPr lang="fr-FR" sz="3200" b="1" dirty="0" smtClean="0">
                <a:solidFill>
                  <a:srgbClr val="800000"/>
                </a:solidFill>
              </a:rPr>
              <a:t>Web</a:t>
            </a:r>
            <a:endParaRPr lang="en-IE" dirty="0"/>
          </a:p>
        </p:txBody>
      </p:sp>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6</a:t>
            </a:fld>
            <a:endParaRPr lang="hu-HU"/>
          </a:p>
        </p:txBody>
      </p:sp>
      <p:sp>
        <p:nvSpPr>
          <p:cNvPr id="5" name="Content Placeholder 4"/>
          <p:cNvSpPr>
            <a:spLocks noGrp="1"/>
          </p:cNvSpPr>
          <p:nvPr>
            <p:ph idx="1"/>
          </p:nvPr>
        </p:nvSpPr>
        <p:spPr>
          <a:xfrm>
            <a:off x="2375540" y="1900546"/>
            <a:ext cx="6311260" cy="465973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buNone/>
            </a:pPr>
            <a:r>
              <a:rPr lang="fr-FR" sz="2800" b="1" dirty="0" smtClean="0">
                <a:solidFill>
                  <a:schemeClr val="tx1">
                    <a:lumMod val="75000"/>
                    <a:lumOff val="25000"/>
                  </a:schemeClr>
                </a:solidFill>
              </a:rPr>
              <a:t>168,000</a:t>
            </a:r>
            <a:r>
              <a:rPr lang="fr-FR" sz="2800" b="1" dirty="0">
                <a:solidFill>
                  <a:schemeClr val="tx1">
                    <a:lumMod val="75000"/>
                    <a:lumOff val="25000"/>
                  </a:schemeClr>
                </a:solidFill>
              </a:rPr>
              <a:t>,</a:t>
            </a:r>
            <a:r>
              <a:rPr lang="fr-FR" sz="2800" b="1" dirty="0" smtClean="0">
                <a:solidFill>
                  <a:schemeClr val="tx1">
                    <a:lumMod val="75000"/>
                    <a:lumOff val="25000"/>
                  </a:schemeClr>
                </a:solidFill>
              </a:rPr>
              <a:t>000 </a:t>
            </a:r>
            <a:r>
              <a:rPr lang="fr-FR" sz="2800" b="1" dirty="0">
                <a:solidFill>
                  <a:schemeClr val="tx1">
                    <a:lumMod val="75000"/>
                    <a:lumOff val="25000"/>
                  </a:schemeClr>
                </a:solidFill>
              </a:rPr>
              <a:t>emails s</a:t>
            </a:r>
            <a:r>
              <a:rPr lang="fr-FR" sz="2800" b="1" dirty="0" smtClean="0">
                <a:solidFill>
                  <a:schemeClr val="tx1">
                    <a:lumMod val="75000"/>
                    <a:lumOff val="25000"/>
                  </a:schemeClr>
                </a:solidFill>
              </a:rPr>
              <a:t>ent</a:t>
            </a:r>
          </a:p>
          <a:p>
            <a:pPr indent="0">
              <a:buNone/>
            </a:pPr>
            <a:endParaRPr lang="fr-FR" sz="2800" b="1" dirty="0">
              <a:solidFill>
                <a:schemeClr val="tx1">
                  <a:lumMod val="75000"/>
                  <a:lumOff val="25000"/>
                </a:schemeClr>
              </a:solidFill>
            </a:endParaRPr>
          </a:p>
          <a:p>
            <a:pPr indent="0">
              <a:buNone/>
            </a:pPr>
            <a:r>
              <a:rPr lang="fr-FR" sz="2800" b="1" dirty="0">
                <a:solidFill>
                  <a:schemeClr val="tx1">
                    <a:lumMod val="75000"/>
                    <a:lumOff val="25000"/>
                  </a:schemeClr>
                </a:solidFill>
              </a:rPr>
              <a:t>600 </a:t>
            </a:r>
            <a:r>
              <a:rPr lang="fr-FR" sz="2800" b="1" dirty="0" smtClean="0">
                <a:solidFill>
                  <a:schemeClr val="tx1">
                    <a:lumMod val="75000"/>
                    <a:lumOff val="25000"/>
                  </a:schemeClr>
                </a:solidFill>
              </a:rPr>
              <a:t>new </a:t>
            </a:r>
            <a:r>
              <a:rPr lang="fr-FR" sz="2800" b="1" dirty="0" err="1" smtClean="0">
                <a:solidFill>
                  <a:schemeClr val="tx1">
                    <a:lumMod val="75000"/>
                    <a:lumOff val="25000"/>
                  </a:schemeClr>
                </a:solidFill>
              </a:rPr>
              <a:t>videos</a:t>
            </a:r>
            <a:r>
              <a:rPr lang="fr-FR" sz="2800" b="1" dirty="0" smtClean="0">
                <a:solidFill>
                  <a:schemeClr val="tx1">
                    <a:lumMod val="75000"/>
                    <a:lumOff val="25000"/>
                  </a:schemeClr>
                </a:solidFill>
              </a:rPr>
              <a:t> </a:t>
            </a:r>
            <a:r>
              <a:rPr lang="fr-FR" sz="2800" b="1" dirty="0" err="1" smtClean="0">
                <a:solidFill>
                  <a:schemeClr val="tx1">
                    <a:lumMod val="75000"/>
                    <a:lumOff val="25000"/>
                  </a:schemeClr>
                </a:solidFill>
              </a:rPr>
              <a:t>posted</a:t>
            </a:r>
            <a:endParaRPr lang="fr-FR" sz="2800" i="1" dirty="0" smtClean="0">
              <a:solidFill>
                <a:srgbClr val="800000"/>
              </a:solidFill>
            </a:endParaRPr>
          </a:p>
          <a:p>
            <a:pPr indent="0">
              <a:buNone/>
            </a:pPr>
            <a:endParaRPr lang="fr-FR" sz="2800" b="1" dirty="0">
              <a:solidFill>
                <a:schemeClr val="tx1">
                  <a:lumMod val="75000"/>
                  <a:lumOff val="25000"/>
                </a:schemeClr>
              </a:solidFill>
            </a:endParaRPr>
          </a:p>
          <a:p>
            <a:pPr indent="0">
              <a:buNone/>
            </a:pPr>
            <a:r>
              <a:rPr lang="fr-FR" sz="2800" b="1" dirty="0" smtClean="0">
                <a:solidFill>
                  <a:schemeClr val="tx1">
                    <a:lumMod val="75000"/>
                    <a:lumOff val="25000"/>
                  </a:schemeClr>
                </a:solidFill>
              </a:rPr>
              <a:t>Over 100,000 Tweets</a:t>
            </a:r>
          </a:p>
          <a:p>
            <a:pPr indent="0">
              <a:buNone/>
            </a:pPr>
            <a:endParaRPr lang="fr-FR" sz="2800" b="1" dirty="0">
              <a:solidFill>
                <a:schemeClr val="tx1">
                  <a:lumMod val="75000"/>
                  <a:lumOff val="25000"/>
                </a:schemeClr>
              </a:solidFill>
            </a:endParaRPr>
          </a:p>
          <a:p>
            <a:pPr indent="0">
              <a:buNone/>
            </a:pPr>
            <a:r>
              <a:rPr lang="fr-FR" sz="2800" b="1" dirty="0">
                <a:solidFill>
                  <a:schemeClr val="tx1">
                    <a:lumMod val="75000"/>
                    <a:lumOff val="25000"/>
                  </a:schemeClr>
                </a:solidFill>
              </a:rPr>
              <a:t>100 </a:t>
            </a:r>
            <a:r>
              <a:rPr lang="fr-FR" sz="2800" b="1" dirty="0" smtClean="0">
                <a:solidFill>
                  <a:schemeClr val="tx1">
                    <a:lumMod val="75000"/>
                    <a:lumOff val="25000"/>
                  </a:schemeClr>
                </a:solidFill>
              </a:rPr>
              <a:t>new LinkedIn </a:t>
            </a:r>
            <a:r>
              <a:rPr lang="fr-FR" sz="2800" b="1" dirty="0" err="1" smtClean="0">
                <a:solidFill>
                  <a:schemeClr val="tx1">
                    <a:lumMod val="75000"/>
                    <a:lumOff val="25000"/>
                  </a:schemeClr>
                </a:solidFill>
              </a:rPr>
              <a:t>accounts</a:t>
            </a:r>
            <a:endParaRPr lang="fr-FR" sz="2800" b="1" dirty="0" smtClean="0">
              <a:solidFill>
                <a:schemeClr val="tx1">
                  <a:lumMod val="75000"/>
                  <a:lumOff val="25000"/>
                </a:schemeClr>
              </a:solidFill>
            </a:endParaRPr>
          </a:p>
          <a:p>
            <a:pPr indent="0">
              <a:buNone/>
            </a:pPr>
            <a:endParaRPr lang="fr-FR" sz="2800" b="1" dirty="0">
              <a:solidFill>
                <a:schemeClr val="tx1">
                  <a:lumMod val="75000"/>
                  <a:lumOff val="25000"/>
                </a:schemeClr>
              </a:solidFill>
            </a:endParaRPr>
          </a:p>
          <a:p>
            <a:pPr indent="0">
              <a:buNone/>
            </a:pPr>
            <a:r>
              <a:rPr lang="fr-FR" sz="2800" b="1" dirty="0" smtClean="0">
                <a:solidFill>
                  <a:schemeClr val="tx1">
                    <a:lumMod val="75000"/>
                    <a:lumOff val="25000"/>
                  </a:schemeClr>
                </a:solidFill>
              </a:rPr>
              <a:t>700</a:t>
            </a:r>
            <a:r>
              <a:rPr lang="fr-FR" sz="2800" b="1" dirty="0">
                <a:solidFill>
                  <a:schemeClr val="tx1">
                    <a:lumMod val="75000"/>
                    <a:lumOff val="25000"/>
                  </a:schemeClr>
                </a:solidFill>
              </a:rPr>
              <a:t>,</a:t>
            </a:r>
            <a:r>
              <a:rPr lang="fr-FR" sz="2800" b="1" dirty="0" smtClean="0">
                <a:solidFill>
                  <a:schemeClr val="tx1">
                    <a:lumMod val="75000"/>
                    <a:lumOff val="25000"/>
                  </a:schemeClr>
                </a:solidFill>
              </a:rPr>
              <a:t>000 </a:t>
            </a:r>
            <a:r>
              <a:rPr lang="fr-FR" sz="2800" b="1" dirty="0" err="1" smtClean="0">
                <a:solidFill>
                  <a:schemeClr val="tx1">
                    <a:lumMod val="75000"/>
                    <a:lumOff val="25000"/>
                  </a:schemeClr>
                </a:solidFill>
              </a:rPr>
              <a:t>search</a:t>
            </a:r>
            <a:r>
              <a:rPr lang="fr-FR" sz="2800" b="1" dirty="0" smtClean="0">
                <a:solidFill>
                  <a:schemeClr val="tx1">
                    <a:lumMod val="75000"/>
                    <a:lumOff val="25000"/>
                  </a:schemeClr>
                </a:solidFill>
              </a:rPr>
              <a:t> </a:t>
            </a:r>
            <a:r>
              <a:rPr lang="fr-FR" sz="2800" b="1" dirty="0" err="1" smtClean="0">
                <a:solidFill>
                  <a:schemeClr val="tx1">
                    <a:lumMod val="75000"/>
                    <a:lumOff val="25000"/>
                  </a:schemeClr>
                </a:solidFill>
              </a:rPr>
              <a:t>queries</a:t>
            </a:r>
            <a:endParaRPr lang="fr-FR" sz="2800" b="1" dirty="0">
              <a:solidFill>
                <a:schemeClr val="tx1">
                  <a:lumMod val="75000"/>
                  <a:lumOff val="25000"/>
                </a:schemeClr>
              </a:solidFill>
            </a:endParaRPr>
          </a:p>
        </p:txBody>
      </p:sp>
      <p:pic>
        <p:nvPicPr>
          <p:cNvPr id="6" name="Picture 5"/>
          <p:cNvPicPr>
            <a:picLocks noChangeAspect="1"/>
          </p:cNvPicPr>
          <p:nvPr/>
        </p:nvPicPr>
        <p:blipFill>
          <a:blip r:embed="rId2"/>
          <a:stretch>
            <a:fillRect/>
          </a:stretch>
        </p:blipFill>
        <p:spPr>
          <a:xfrm>
            <a:off x="970226" y="1904916"/>
            <a:ext cx="621846" cy="615749"/>
          </a:xfrm>
          <a:prstGeom prst="rect">
            <a:avLst/>
          </a:prstGeom>
        </p:spPr>
      </p:pic>
      <p:pic>
        <p:nvPicPr>
          <p:cNvPr id="7" name="Picture 6"/>
          <p:cNvPicPr>
            <a:picLocks noChangeAspect="1"/>
          </p:cNvPicPr>
          <p:nvPr/>
        </p:nvPicPr>
        <p:blipFill>
          <a:blip r:embed="rId3"/>
          <a:stretch>
            <a:fillRect/>
          </a:stretch>
        </p:blipFill>
        <p:spPr>
          <a:xfrm>
            <a:off x="965710" y="2867292"/>
            <a:ext cx="664522" cy="658425"/>
          </a:xfrm>
          <a:prstGeom prst="rect">
            <a:avLst/>
          </a:prstGeom>
        </p:spPr>
      </p:pic>
      <p:pic>
        <p:nvPicPr>
          <p:cNvPr id="8" name="Picture 7"/>
          <p:cNvPicPr>
            <a:picLocks noChangeAspect="1"/>
          </p:cNvPicPr>
          <p:nvPr/>
        </p:nvPicPr>
        <p:blipFill>
          <a:blip r:embed="rId4"/>
          <a:stretch>
            <a:fillRect/>
          </a:stretch>
        </p:blipFill>
        <p:spPr>
          <a:xfrm>
            <a:off x="822497" y="3753158"/>
            <a:ext cx="963251" cy="963251"/>
          </a:xfrm>
          <a:prstGeom prst="rect">
            <a:avLst/>
          </a:prstGeom>
        </p:spPr>
      </p:pic>
      <p:pic>
        <p:nvPicPr>
          <p:cNvPr id="9" name="Picture 8"/>
          <p:cNvPicPr>
            <a:picLocks noChangeAspect="1"/>
          </p:cNvPicPr>
          <p:nvPr/>
        </p:nvPicPr>
        <p:blipFill>
          <a:blip r:embed="rId5"/>
          <a:stretch>
            <a:fillRect/>
          </a:stretch>
        </p:blipFill>
        <p:spPr>
          <a:xfrm>
            <a:off x="814311" y="4751261"/>
            <a:ext cx="978380" cy="1010034"/>
          </a:xfrm>
          <a:prstGeom prst="rect">
            <a:avLst/>
          </a:prstGeom>
        </p:spPr>
      </p:pic>
      <p:pic>
        <p:nvPicPr>
          <p:cNvPr id="10" name="Picture 9"/>
          <p:cNvPicPr>
            <a:picLocks noChangeAspect="1"/>
          </p:cNvPicPr>
          <p:nvPr/>
        </p:nvPicPr>
        <p:blipFill>
          <a:blip r:embed="rId6"/>
          <a:stretch>
            <a:fillRect/>
          </a:stretch>
        </p:blipFill>
        <p:spPr>
          <a:xfrm>
            <a:off x="957406" y="5919186"/>
            <a:ext cx="615749" cy="615749"/>
          </a:xfrm>
          <a:prstGeom prst="rect">
            <a:avLst/>
          </a:prstGeom>
        </p:spPr>
      </p:pic>
    </p:spTree>
    <p:extLst>
      <p:ext uri="{BB962C8B-B14F-4D97-AF65-F5344CB8AC3E}">
        <p14:creationId xmlns:p14="http://schemas.microsoft.com/office/powerpoint/2010/main" val="10820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01F7F840-B2AA-4B99-956E-61FF798B80C3}" type="slidenum">
              <a:rPr lang="hu-HU"/>
              <a:pPr>
                <a:defRPr/>
              </a:pPr>
              <a:t>7</a:t>
            </a:fld>
            <a:endParaRPr lang="hu-HU"/>
          </a:p>
        </p:txBody>
      </p:sp>
      <p:sp>
        <p:nvSpPr>
          <p:cNvPr id="26626" name="Rectangle 3"/>
          <p:cNvSpPr>
            <a:spLocks noGrp="1"/>
          </p:cNvSpPr>
          <p:nvPr>
            <p:ph type="body" idx="1"/>
          </p:nvPr>
        </p:nvSpPr>
        <p:spPr>
          <a:xfrm>
            <a:off x="457200" y="1600200"/>
            <a:ext cx="8229600" cy="4997450"/>
          </a:xfrm>
        </p:spPr>
        <p:txBody>
          <a:bodyPr/>
          <a:lstStyle/>
          <a:p>
            <a:pPr>
              <a:lnSpc>
                <a:spcPct val="80000"/>
              </a:lnSpc>
              <a:buFont typeface="Arial" charset="0"/>
              <a:buNone/>
            </a:pPr>
            <a:r>
              <a:rPr lang="en-GB" sz="1600" dirty="0" smtClean="0"/>
              <a:t>	</a:t>
            </a:r>
            <a:r>
              <a:rPr lang="en-GB" sz="1600" b="1" dirty="0" smtClean="0"/>
              <a:t>SOCIAL MEDIA: A WAY TO DIFFUSE INFORMATION</a:t>
            </a:r>
          </a:p>
          <a:p>
            <a:pPr>
              <a:lnSpc>
                <a:spcPct val="80000"/>
              </a:lnSpc>
              <a:buFont typeface="Arial" charset="0"/>
              <a:buNone/>
            </a:pPr>
            <a:r>
              <a:rPr lang="en-GB" sz="1600" dirty="0" smtClean="0"/>
              <a:t>	No other existing media is capable of diffusing information faster than social media as it is a shift in how people discover, read, and share news, media, and content. Television and newspaper are no longer main means of filtering and sharing news. People are more likely to get their news by reading Trending Topics on Twitter,</a:t>
            </a:r>
          </a:p>
          <a:p>
            <a:pPr>
              <a:lnSpc>
                <a:spcPct val="80000"/>
              </a:lnSpc>
              <a:buFont typeface="Arial" charset="0"/>
              <a:buNone/>
            </a:pPr>
            <a:r>
              <a:rPr lang="en-GB" sz="1600" dirty="0" smtClean="0"/>
              <a:t>	</a:t>
            </a:r>
          </a:p>
          <a:p>
            <a:pPr>
              <a:lnSpc>
                <a:spcPct val="80000"/>
              </a:lnSpc>
              <a:buFont typeface="Arial" charset="0"/>
              <a:buNone/>
            </a:pPr>
            <a:r>
              <a:rPr lang="en-GB" sz="1600" dirty="0" smtClean="0"/>
              <a:t>	</a:t>
            </a:r>
            <a:r>
              <a:rPr lang="en-GB" sz="1600" b="1" dirty="0" smtClean="0"/>
              <a:t>SOCIAL MEDIA IS A FUSION OF SOCIOLOGY AND TECHNOLOGY</a:t>
            </a:r>
            <a:r>
              <a:rPr lang="en-GB" sz="1600" dirty="0" smtClean="0"/>
              <a:t> </a:t>
            </a:r>
          </a:p>
          <a:p>
            <a:pPr>
              <a:lnSpc>
                <a:spcPct val="80000"/>
              </a:lnSpc>
              <a:buFont typeface="Arial" charset="0"/>
              <a:buNone/>
            </a:pPr>
            <a:r>
              <a:rPr lang="en-GB" sz="1600" dirty="0" smtClean="0"/>
              <a:t>	Social media is user-controlled, which means that sociologic components play a large role in any company’s social media business strategy. The limits of social media are only set by the limits of the technology of social media tools</a:t>
            </a:r>
          </a:p>
          <a:p>
            <a:pPr>
              <a:lnSpc>
                <a:spcPct val="80000"/>
              </a:lnSpc>
              <a:buFont typeface="Arial" charset="0"/>
              <a:buNone/>
            </a:pPr>
            <a:endParaRPr lang="en-GB" sz="1600" dirty="0" smtClean="0"/>
          </a:p>
          <a:p>
            <a:pPr>
              <a:lnSpc>
                <a:spcPct val="80000"/>
              </a:lnSpc>
              <a:buFont typeface="Arial" charset="0"/>
              <a:buNone/>
            </a:pPr>
            <a:r>
              <a:rPr lang="en-GB" sz="1600" dirty="0" smtClean="0"/>
              <a:t>	</a:t>
            </a:r>
            <a:r>
              <a:rPr lang="en-GB" sz="1600" b="1" dirty="0" smtClean="0"/>
              <a:t>SOCIAL MEDIA IS A DIALOGUE </a:t>
            </a:r>
          </a:p>
          <a:p>
            <a:pPr>
              <a:lnSpc>
                <a:spcPct val="80000"/>
              </a:lnSpc>
              <a:buFont typeface="Arial" charset="0"/>
              <a:buNone/>
            </a:pPr>
            <a:r>
              <a:rPr lang="en-GB" sz="1600" dirty="0" smtClean="0"/>
              <a:t>	At </a:t>
            </a:r>
            <a:r>
              <a:rPr lang="en-GB" sz="1600" b="1" dirty="0" smtClean="0"/>
              <a:t>one time, companies had a monologue with its customers</a:t>
            </a:r>
            <a:r>
              <a:rPr lang="en-GB" sz="1600" dirty="0" smtClean="0"/>
              <a:t>. Companies put out television commercials or print ads about its products and then waited to see whether the sales rolled in to determine success rates. Now, </a:t>
            </a:r>
            <a:r>
              <a:rPr lang="en-GB" sz="1600" b="1" dirty="0" smtClean="0"/>
              <a:t>social media allows companies to have a dialogue with its customers and gain valuable feedback and input as it creates the message.</a:t>
            </a:r>
          </a:p>
          <a:p>
            <a:pPr>
              <a:lnSpc>
                <a:spcPct val="80000"/>
              </a:lnSpc>
              <a:buFont typeface="Arial" charset="0"/>
              <a:buNone/>
            </a:pPr>
            <a:r>
              <a:rPr lang="en-GB" sz="1600" dirty="0" smtClean="0"/>
              <a:t>	</a:t>
            </a:r>
          </a:p>
          <a:p>
            <a:pPr>
              <a:lnSpc>
                <a:spcPct val="80000"/>
              </a:lnSpc>
              <a:buFont typeface="Arial" charset="0"/>
              <a:buNone/>
            </a:pPr>
            <a:r>
              <a:rPr lang="en-GB" sz="1600" dirty="0" smtClean="0"/>
              <a:t>	</a:t>
            </a:r>
            <a:r>
              <a:rPr lang="en-GB" sz="1600" b="1" dirty="0" smtClean="0"/>
              <a:t>SOCIAL MEDIA IS THE DEMOCRATIZATION OF INFORMATION</a:t>
            </a:r>
          </a:p>
          <a:p>
            <a:pPr>
              <a:lnSpc>
                <a:spcPct val="80000"/>
              </a:lnSpc>
              <a:buFont typeface="Arial" charset="0"/>
              <a:buNone/>
            </a:pPr>
            <a:r>
              <a:rPr lang="en-GB" sz="1600" dirty="0" smtClean="0"/>
              <a:t>	Information and messaging for a company was once controlled by it’s marketing and sales departments. Now, with the democratization of information, no one owns the message about a product or company. </a:t>
            </a:r>
            <a:r>
              <a:rPr lang="en-GB" sz="1600" b="1" dirty="0" smtClean="0"/>
              <a:t>If you do not</a:t>
            </a:r>
            <a:r>
              <a:rPr lang="en-GB" sz="1600" dirty="0" smtClean="0"/>
              <a:t> </a:t>
            </a:r>
            <a:r>
              <a:rPr lang="en-GB" sz="1600" b="1" dirty="0" smtClean="0"/>
              <a:t>become part of the conversation you risk letting users become the voice of the company.</a:t>
            </a:r>
          </a:p>
        </p:txBody>
      </p:sp>
      <p:sp>
        <p:nvSpPr>
          <p:cNvPr id="26627" name="Rectangle 4"/>
          <p:cNvSpPr>
            <a:spLocks noGrp="1"/>
          </p:cNvSpPr>
          <p:nvPr>
            <p:ph type="title"/>
          </p:nvPr>
        </p:nvSpPr>
        <p:spPr>
          <a:xfrm>
            <a:off x="323850" y="836613"/>
            <a:ext cx="7416800" cy="936625"/>
          </a:xfrm>
        </p:spPr>
        <p:txBody>
          <a:bodyPr/>
          <a:lstStyle/>
          <a:p>
            <a:pPr algn="l"/>
            <a:r>
              <a:rPr lang="en-GB" sz="3200" b="1" dirty="0" smtClean="0">
                <a:solidFill>
                  <a:srgbClr val="800000"/>
                </a:solidFill>
              </a:rPr>
              <a:t>What makes it Important?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62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62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62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626">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62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62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62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 számának helye 5"/>
          <p:cNvSpPr>
            <a:spLocks noGrp="1"/>
          </p:cNvSpPr>
          <p:nvPr>
            <p:ph type="sldNum" sz="quarter" idx="12"/>
          </p:nvPr>
        </p:nvSpPr>
        <p:spPr/>
        <p:txBody>
          <a:bodyPr/>
          <a:lstStyle/>
          <a:p>
            <a:pPr>
              <a:defRPr/>
            </a:pPr>
            <a:fld id="{04DD6573-875E-4815-B052-25A979A61B09}" type="slidenum">
              <a:rPr lang="hu-HU"/>
              <a:pPr>
                <a:defRPr/>
              </a:pPr>
              <a:t>8</a:t>
            </a:fld>
            <a:endParaRPr lang="hu-HU"/>
          </a:p>
        </p:txBody>
      </p:sp>
      <p:pic>
        <p:nvPicPr>
          <p:cNvPr id="28674" name="Picture 4"/>
          <p:cNvPicPr>
            <a:picLocks noChangeAspect="1" noChangeArrowheads="1"/>
          </p:cNvPicPr>
          <p:nvPr/>
        </p:nvPicPr>
        <p:blipFill>
          <a:blip r:embed="rId3">
            <a:lum contrast="-12000"/>
          </a:blip>
          <a:srcRect l="941" t="3711" b="6265"/>
          <a:stretch>
            <a:fillRect/>
          </a:stretch>
        </p:blipFill>
        <p:spPr bwMode="auto">
          <a:xfrm>
            <a:off x="468313" y="1125538"/>
            <a:ext cx="8135937" cy="554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 számának helye 5"/>
          <p:cNvSpPr>
            <a:spLocks noGrp="1"/>
          </p:cNvSpPr>
          <p:nvPr>
            <p:ph type="sldNum" sz="quarter" idx="12"/>
          </p:nvPr>
        </p:nvSpPr>
        <p:spPr/>
        <p:txBody>
          <a:bodyPr/>
          <a:lstStyle/>
          <a:p>
            <a:pPr>
              <a:defRPr/>
            </a:pPr>
            <a:fld id="{4513E6A2-98D4-4774-BBBA-6CB1704A90CD}" type="slidenum">
              <a:rPr lang="hu-HU"/>
              <a:pPr>
                <a:defRPr/>
              </a:pPr>
              <a:t>9</a:t>
            </a:fld>
            <a:endParaRPr lang="hu-HU"/>
          </a:p>
        </p:txBody>
      </p:sp>
      <p:pic>
        <p:nvPicPr>
          <p:cNvPr id="6" name="Picture 5"/>
          <p:cNvPicPr>
            <a:picLocks noChangeAspect="1"/>
          </p:cNvPicPr>
          <p:nvPr/>
        </p:nvPicPr>
        <p:blipFill>
          <a:blip r:embed="rId3"/>
          <a:stretch>
            <a:fillRect/>
          </a:stretch>
        </p:blipFill>
        <p:spPr>
          <a:xfrm>
            <a:off x="251520" y="1165164"/>
            <a:ext cx="8704369" cy="553243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 számának helye 5"/>
          <p:cNvSpPr>
            <a:spLocks noGrp="1"/>
          </p:cNvSpPr>
          <p:nvPr>
            <p:ph type="sldNum" sz="quarter" idx="12"/>
          </p:nvPr>
        </p:nvSpPr>
        <p:spPr/>
        <p:txBody>
          <a:bodyPr/>
          <a:lstStyle/>
          <a:p>
            <a:pPr>
              <a:defRPr/>
            </a:pPr>
            <a:fld id="{2436C1DA-A80B-4346-9F96-B9816727F624}" type="slidenum">
              <a:rPr lang="hu-HU"/>
              <a:pPr>
                <a:defRPr/>
              </a:pPr>
              <a:t>10</a:t>
            </a:fld>
            <a:endParaRPr lang="hu-HU"/>
          </a:p>
        </p:txBody>
      </p:sp>
      <p:sp>
        <p:nvSpPr>
          <p:cNvPr id="32770" name="Rectangle 2"/>
          <p:cNvSpPr>
            <a:spLocks noGrp="1"/>
          </p:cNvSpPr>
          <p:nvPr>
            <p:ph type="title"/>
          </p:nvPr>
        </p:nvSpPr>
        <p:spPr>
          <a:xfrm>
            <a:off x="323850" y="692150"/>
            <a:ext cx="7488238" cy="865188"/>
          </a:xfrm>
        </p:spPr>
        <p:txBody>
          <a:bodyPr/>
          <a:lstStyle/>
          <a:p>
            <a:pPr algn="l"/>
            <a:r>
              <a:rPr lang="en-GB" b="1" dirty="0" smtClean="0">
                <a:solidFill>
                  <a:srgbClr val="800000"/>
                </a:solidFill>
              </a:rPr>
              <a:t>Maersk Story</a:t>
            </a:r>
          </a:p>
        </p:txBody>
      </p:sp>
      <p:pic>
        <p:nvPicPr>
          <p:cNvPr id="32771" name="Picture 3"/>
          <p:cNvPicPr>
            <a:picLocks noGrp="1" noChangeAspect="1" noChangeArrowheads="1"/>
          </p:cNvPicPr>
          <p:nvPr>
            <p:ph type="body" idx="1"/>
          </p:nvPr>
        </p:nvPicPr>
        <p:blipFill>
          <a:blip r:embed="rId3"/>
          <a:srcRect/>
          <a:stretch>
            <a:fillRect/>
          </a:stretch>
        </p:blipFill>
        <p:spPr>
          <a:xfrm rot="21362106">
            <a:off x="250825" y="1484313"/>
            <a:ext cx="5472113" cy="5046662"/>
          </a:xfrm>
        </p:spPr>
      </p:pic>
      <p:sp>
        <p:nvSpPr>
          <p:cNvPr id="32772" name="Rectangle 4"/>
          <p:cNvSpPr>
            <a:spLocks noChangeArrowheads="1"/>
          </p:cNvSpPr>
          <p:nvPr/>
        </p:nvSpPr>
        <p:spPr bwMode="auto">
          <a:xfrm>
            <a:off x="5651500" y="1916113"/>
            <a:ext cx="3348038" cy="3786187"/>
          </a:xfrm>
          <a:prstGeom prst="rect">
            <a:avLst/>
          </a:prstGeom>
          <a:noFill/>
          <a:ln w="9525">
            <a:noFill/>
            <a:miter lim="800000"/>
            <a:headEnd/>
            <a:tailEnd/>
          </a:ln>
        </p:spPr>
        <p:txBody>
          <a:bodyPr anchor="ctr">
            <a:spAutoFit/>
          </a:bodyPr>
          <a:lstStyle/>
          <a:p>
            <a:pPr>
              <a:lnSpc>
                <a:spcPct val="90000"/>
              </a:lnSpc>
            </a:pPr>
            <a:r>
              <a:rPr lang="hu-HU" sz="1600"/>
              <a:t>Maersk</a:t>
            </a:r>
            <a:r>
              <a:rPr lang="en-GB" sz="1600"/>
              <a:t> </a:t>
            </a:r>
            <a:r>
              <a:rPr lang="hu-HU" sz="1600"/>
              <a:t>spent $60,000 on management tools, advertising, and some infrastructure work. </a:t>
            </a:r>
            <a:endParaRPr lang="en-GB" sz="1600"/>
          </a:p>
          <a:p>
            <a:pPr>
              <a:lnSpc>
                <a:spcPct val="90000"/>
              </a:lnSpc>
            </a:pPr>
            <a:endParaRPr lang="en-GB" sz="1600"/>
          </a:p>
          <a:p>
            <a:pPr>
              <a:lnSpc>
                <a:spcPct val="90000"/>
              </a:lnSpc>
            </a:pPr>
            <a:r>
              <a:rPr lang="en-GB" sz="1600"/>
              <a:t>Having a single, consistent voice has made Maersk's content compelling</a:t>
            </a:r>
          </a:p>
          <a:p>
            <a:pPr>
              <a:lnSpc>
                <a:spcPct val="90000"/>
              </a:lnSpc>
            </a:pPr>
            <a:r>
              <a:rPr lang="en-GB" sz="1600"/>
              <a:t> </a:t>
            </a:r>
          </a:p>
          <a:p>
            <a:pPr>
              <a:lnSpc>
                <a:spcPct val="90000"/>
              </a:lnSpc>
            </a:pPr>
            <a:r>
              <a:rPr lang="en-GB" sz="1600"/>
              <a:t>The company is active on 10 social networks </a:t>
            </a:r>
          </a:p>
          <a:p>
            <a:pPr>
              <a:lnSpc>
                <a:spcPct val="90000"/>
              </a:lnSpc>
            </a:pPr>
            <a:endParaRPr lang="en-GB" sz="1600"/>
          </a:p>
          <a:p>
            <a:pPr>
              <a:lnSpc>
                <a:spcPct val="90000"/>
              </a:lnSpc>
            </a:pPr>
            <a:r>
              <a:rPr lang="en-GB" sz="1600"/>
              <a:t>On Instragram they have </a:t>
            </a:r>
            <a:r>
              <a:rPr lang="en-GB" sz="1600" b="1"/>
              <a:t>#maersk spotting:</a:t>
            </a:r>
            <a:r>
              <a:rPr lang="en-GB" sz="1600"/>
              <a:t> encouraging users to post photos of Maersk containers when on the street or on a ship.</a:t>
            </a:r>
          </a:p>
          <a:p>
            <a:pPr>
              <a:lnSpc>
                <a:spcPct val="90000"/>
              </a:lnSpc>
            </a:pPr>
            <a:r>
              <a:rPr lang="en-GB"/>
              <a:t> </a:t>
            </a:r>
            <a:endParaRPr lang="hu-H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ABD8AA97-CFA0-4A74-BAB4-0CC932C01B10}" type="slidenum">
              <a:rPr lang="hu-HU"/>
              <a:pPr>
                <a:defRPr/>
              </a:pPr>
              <a:t>11</a:t>
            </a:fld>
            <a:endParaRPr lang="hu-HU"/>
          </a:p>
        </p:txBody>
      </p:sp>
      <p:sp>
        <p:nvSpPr>
          <p:cNvPr id="34818" name="Rectangle 2"/>
          <p:cNvSpPr>
            <a:spLocks noGrp="1"/>
          </p:cNvSpPr>
          <p:nvPr>
            <p:ph type="title"/>
          </p:nvPr>
        </p:nvSpPr>
        <p:spPr>
          <a:xfrm>
            <a:off x="395288" y="549275"/>
            <a:ext cx="8229600" cy="1143000"/>
          </a:xfrm>
        </p:spPr>
        <p:txBody>
          <a:bodyPr/>
          <a:lstStyle/>
          <a:p>
            <a:pPr algn="l"/>
            <a:r>
              <a:rPr lang="en-GB" sz="3200" b="1" dirty="0" smtClean="0">
                <a:solidFill>
                  <a:srgbClr val="800000"/>
                </a:solidFill>
              </a:rPr>
              <a:t>TACO BELL</a:t>
            </a:r>
          </a:p>
        </p:txBody>
      </p:sp>
      <p:pic>
        <p:nvPicPr>
          <p:cNvPr id="6" name="Picture 5"/>
          <p:cNvPicPr>
            <a:picLocks noChangeAspect="1"/>
          </p:cNvPicPr>
          <p:nvPr/>
        </p:nvPicPr>
        <p:blipFill rotWithShape="1">
          <a:blip r:embed="rId3"/>
          <a:srcRect l="2628" t="7809" r="64994" b="39511"/>
          <a:stretch/>
        </p:blipFill>
        <p:spPr>
          <a:xfrm>
            <a:off x="395288" y="1432024"/>
            <a:ext cx="2664544" cy="2429024"/>
          </a:xfrm>
          <a:prstGeom prst="rect">
            <a:avLst/>
          </a:prstGeom>
        </p:spPr>
      </p:pic>
      <p:pic>
        <p:nvPicPr>
          <p:cNvPr id="10" name="Picture 9"/>
          <p:cNvPicPr>
            <a:picLocks noChangeAspect="1"/>
          </p:cNvPicPr>
          <p:nvPr/>
        </p:nvPicPr>
        <p:blipFill>
          <a:blip r:embed="rId4"/>
          <a:stretch>
            <a:fillRect/>
          </a:stretch>
        </p:blipFill>
        <p:spPr>
          <a:xfrm>
            <a:off x="3282219" y="941367"/>
            <a:ext cx="2771468" cy="3534717"/>
          </a:xfrm>
          <a:prstGeom prst="rect">
            <a:avLst/>
          </a:prstGeom>
        </p:spPr>
      </p:pic>
      <p:pic>
        <p:nvPicPr>
          <p:cNvPr id="7" name="Picture 6"/>
          <p:cNvPicPr>
            <a:picLocks noChangeAspect="1"/>
          </p:cNvPicPr>
          <p:nvPr/>
        </p:nvPicPr>
        <p:blipFill>
          <a:blip r:embed="rId5"/>
          <a:stretch>
            <a:fillRect/>
          </a:stretch>
        </p:blipFill>
        <p:spPr>
          <a:xfrm>
            <a:off x="1089559" y="3954513"/>
            <a:ext cx="4710919" cy="2531120"/>
          </a:xfrm>
          <a:prstGeom prst="rect">
            <a:avLst/>
          </a:prstGeom>
        </p:spPr>
      </p:pic>
      <p:pic>
        <p:nvPicPr>
          <p:cNvPr id="11" name="Picture 10"/>
          <p:cNvPicPr>
            <a:picLocks noChangeAspect="1"/>
          </p:cNvPicPr>
          <p:nvPr/>
        </p:nvPicPr>
        <p:blipFill>
          <a:blip r:embed="rId6"/>
          <a:stretch>
            <a:fillRect/>
          </a:stretch>
        </p:blipFill>
        <p:spPr>
          <a:xfrm>
            <a:off x="6163828" y="941367"/>
            <a:ext cx="2776789" cy="5007913"/>
          </a:xfrm>
          <a:prstGeom prst="rect">
            <a:avLst/>
          </a:prstGeom>
        </p:spPr>
      </p:pic>
      <p:pic>
        <p:nvPicPr>
          <p:cNvPr id="8" name="Picture 7"/>
          <p:cNvPicPr>
            <a:picLocks noChangeAspect="1"/>
          </p:cNvPicPr>
          <p:nvPr/>
        </p:nvPicPr>
        <p:blipFill>
          <a:blip r:embed="rId7"/>
          <a:stretch>
            <a:fillRect/>
          </a:stretch>
        </p:blipFill>
        <p:spPr>
          <a:xfrm>
            <a:off x="2771504" y="4476084"/>
            <a:ext cx="1021430" cy="535426"/>
          </a:xfrm>
          <a:prstGeom prst="rect">
            <a:avLst/>
          </a:prstGeom>
        </p:spPr>
      </p:pic>
      <p:pic>
        <p:nvPicPr>
          <p:cNvPr id="9" name="Picture 8"/>
          <p:cNvPicPr>
            <a:picLocks noChangeAspect="1"/>
          </p:cNvPicPr>
          <p:nvPr/>
        </p:nvPicPr>
        <p:blipFill>
          <a:blip r:embed="rId8"/>
          <a:stretch>
            <a:fillRect/>
          </a:stretch>
        </p:blipFill>
        <p:spPr>
          <a:xfrm>
            <a:off x="3037887" y="5855039"/>
            <a:ext cx="1018120" cy="53649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56142"/>
            <a:ext cx="8229600" cy="854968"/>
          </a:xfrm>
        </p:spPr>
        <p:txBody>
          <a:bodyPr/>
          <a:lstStyle/>
          <a:p>
            <a:pPr algn="l"/>
            <a:r>
              <a:rPr lang="en-IE" sz="3200" b="1" dirty="0" smtClean="0">
                <a:solidFill>
                  <a:srgbClr val="800000"/>
                </a:solidFill>
              </a:rPr>
              <a:t>HMV</a:t>
            </a:r>
            <a:endParaRPr lang="en-IE" sz="3200" b="1" dirty="0">
              <a:solidFill>
                <a:srgbClr val="800000"/>
              </a:solidFill>
            </a:endParaRPr>
          </a:p>
        </p:txBody>
      </p:sp>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12</a:t>
            </a:fld>
            <a:endParaRPr lang="hu-HU"/>
          </a:p>
        </p:txBody>
      </p:sp>
      <p:pic>
        <p:nvPicPr>
          <p:cNvPr id="5" name="Picture 4"/>
          <p:cNvPicPr>
            <a:picLocks noChangeAspect="1"/>
          </p:cNvPicPr>
          <p:nvPr/>
        </p:nvPicPr>
        <p:blipFill>
          <a:blip r:embed="rId2"/>
          <a:stretch>
            <a:fillRect/>
          </a:stretch>
        </p:blipFill>
        <p:spPr>
          <a:xfrm>
            <a:off x="503548" y="1600703"/>
            <a:ext cx="3849398" cy="5026042"/>
          </a:xfrm>
          <a:prstGeom prst="rect">
            <a:avLst/>
          </a:prstGeom>
        </p:spPr>
      </p:pic>
      <p:pic>
        <p:nvPicPr>
          <p:cNvPr id="6" name="Picture 5"/>
          <p:cNvPicPr>
            <a:picLocks noChangeAspect="1"/>
          </p:cNvPicPr>
          <p:nvPr/>
        </p:nvPicPr>
        <p:blipFill>
          <a:blip r:embed="rId3"/>
          <a:stretch>
            <a:fillRect/>
          </a:stretch>
        </p:blipFill>
        <p:spPr>
          <a:xfrm>
            <a:off x="4830259" y="1607274"/>
            <a:ext cx="3902889" cy="4916677"/>
          </a:xfrm>
          <a:prstGeom prst="rect">
            <a:avLst/>
          </a:prstGeom>
        </p:spPr>
      </p:pic>
      <p:pic>
        <p:nvPicPr>
          <p:cNvPr id="7" name="Picture 6"/>
          <p:cNvPicPr>
            <a:picLocks noChangeAspect="1"/>
          </p:cNvPicPr>
          <p:nvPr/>
        </p:nvPicPr>
        <p:blipFill>
          <a:blip r:embed="rId4"/>
          <a:stretch>
            <a:fillRect/>
          </a:stretch>
        </p:blipFill>
        <p:spPr>
          <a:xfrm>
            <a:off x="361047" y="3419697"/>
            <a:ext cx="3949016" cy="2582387"/>
          </a:xfrm>
          <a:prstGeom prst="rect">
            <a:avLst/>
          </a:prstGeom>
        </p:spPr>
      </p:pic>
      <p:pic>
        <p:nvPicPr>
          <p:cNvPr id="8" name="Picture 7"/>
          <p:cNvPicPr>
            <a:picLocks noChangeAspect="1"/>
          </p:cNvPicPr>
          <p:nvPr/>
        </p:nvPicPr>
        <p:blipFill>
          <a:blip r:embed="rId5"/>
          <a:stretch>
            <a:fillRect/>
          </a:stretch>
        </p:blipFill>
        <p:spPr>
          <a:xfrm>
            <a:off x="403930" y="6002084"/>
            <a:ext cx="3871644" cy="761423"/>
          </a:xfrm>
          <a:prstGeom prst="rect">
            <a:avLst/>
          </a:prstGeom>
        </p:spPr>
      </p:pic>
      <p:pic>
        <p:nvPicPr>
          <p:cNvPr id="9" name="Picture 8"/>
          <p:cNvPicPr>
            <a:picLocks noChangeAspect="1"/>
          </p:cNvPicPr>
          <p:nvPr/>
        </p:nvPicPr>
        <p:blipFill>
          <a:blip r:embed="rId6"/>
          <a:stretch>
            <a:fillRect/>
          </a:stretch>
        </p:blipFill>
        <p:spPr>
          <a:xfrm>
            <a:off x="4795770" y="4043880"/>
            <a:ext cx="4024702" cy="2676807"/>
          </a:xfrm>
          <a:prstGeom prst="rect">
            <a:avLst/>
          </a:prstGeom>
        </p:spPr>
      </p:pic>
    </p:spTree>
    <p:extLst>
      <p:ext uri="{BB962C8B-B14F-4D97-AF65-F5344CB8AC3E}">
        <p14:creationId xmlns:p14="http://schemas.microsoft.com/office/powerpoint/2010/main" val="3954148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 számának helye 5"/>
          <p:cNvSpPr>
            <a:spLocks noGrp="1"/>
          </p:cNvSpPr>
          <p:nvPr>
            <p:ph type="sldNum" sz="quarter" idx="12"/>
          </p:nvPr>
        </p:nvSpPr>
        <p:spPr/>
        <p:txBody>
          <a:bodyPr/>
          <a:lstStyle/>
          <a:p>
            <a:pPr>
              <a:defRPr/>
            </a:pPr>
            <a:fld id="{B1CEC641-6630-4A88-94D9-396650CBB4B6}" type="slidenum">
              <a:rPr lang="hu-HU"/>
              <a:pPr>
                <a:defRPr/>
              </a:pPr>
              <a:t>13</a:t>
            </a:fld>
            <a:endParaRPr lang="hu-HU"/>
          </a:p>
        </p:txBody>
      </p:sp>
      <p:pic>
        <p:nvPicPr>
          <p:cNvPr id="4" name="Picture 3"/>
          <p:cNvPicPr>
            <a:picLocks noChangeAspect="1"/>
          </p:cNvPicPr>
          <p:nvPr/>
        </p:nvPicPr>
        <p:blipFill>
          <a:blip r:embed="rId3"/>
          <a:stretch>
            <a:fillRect/>
          </a:stretch>
        </p:blipFill>
        <p:spPr>
          <a:xfrm>
            <a:off x="348467" y="1052736"/>
            <a:ext cx="4560203" cy="3261643"/>
          </a:xfrm>
          <a:prstGeom prst="rect">
            <a:avLst/>
          </a:prstGeom>
        </p:spPr>
      </p:pic>
      <p:sp>
        <p:nvSpPr>
          <p:cNvPr id="6" name="TextBox 5"/>
          <p:cNvSpPr txBox="1"/>
          <p:nvPr/>
        </p:nvSpPr>
        <p:spPr>
          <a:xfrm>
            <a:off x="5652120" y="1287055"/>
            <a:ext cx="2880320" cy="1384995"/>
          </a:xfrm>
          <a:prstGeom prst="rect">
            <a:avLst/>
          </a:prstGeom>
          <a:noFill/>
        </p:spPr>
        <p:txBody>
          <a:bodyPr wrap="square" rtlCol="0">
            <a:spAutoFit/>
          </a:bodyPr>
          <a:lstStyle/>
          <a:p>
            <a:r>
              <a:rPr lang="en-IE" dirty="0" err="1" smtClean="0"/>
              <a:t>PyCon</a:t>
            </a:r>
            <a:endParaRPr lang="en-IE" dirty="0" smtClean="0"/>
          </a:p>
          <a:p>
            <a:r>
              <a:rPr lang="en-IE" dirty="0" err="1" smtClean="0"/>
              <a:t>playHaven</a:t>
            </a:r>
            <a:endParaRPr lang="en-IE" dirty="0" smtClean="0"/>
          </a:p>
          <a:p>
            <a:r>
              <a:rPr lang="en-IE" dirty="0" err="1" smtClean="0"/>
              <a:t>SendGrid</a:t>
            </a:r>
            <a:endParaRPr lang="en-IE"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4352" y="4096426"/>
            <a:ext cx="6069754" cy="24257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68912"/>
            <a:ext cx="8229600" cy="758279"/>
          </a:xfrm>
        </p:spPr>
        <p:txBody>
          <a:bodyPr/>
          <a:lstStyle/>
          <a:p>
            <a:pPr algn="l"/>
            <a:r>
              <a:rPr lang="en-IE" sz="3200" b="1" i="1" dirty="0" smtClean="0">
                <a:solidFill>
                  <a:srgbClr val="800000"/>
                </a:solidFill>
                <a:effectLst>
                  <a:outerShdw blurRad="38100" dist="38100" dir="2700000" algn="tl">
                    <a:srgbClr val="000000">
                      <a:alpha val="43137"/>
                    </a:srgbClr>
                  </a:outerShdw>
                </a:effectLst>
              </a:rPr>
              <a:t>Avaaz.org</a:t>
            </a:r>
            <a:endParaRPr lang="en-IE" sz="3200" b="1" i="1" dirty="0">
              <a:solidFill>
                <a:srgbClr val="8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55576" y="1916832"/>
            <a:ext cx="7938476" cy="4439518"/>
          </a:xfrm>
        </p:spPr>
        <p:txBody>
          <a:bodyPr/>
          <a:lstStyle/>
          <a:p>
            <a:pPr marL="0" indent="0">
              <a:buNone/>
            </a:pPr>
            <a:r>
              <a:rPr lang="en-IE" sz="2800" b="1" dirty="0" err="1" smtClean="0"/>
              <a:t>Avaaz</a:t>
            </a:r>
            <a:r>
              <a:rPr lang="en-IE" sz="2800" b="1" dirty="0" smtClean="0"/>
              <a:t> </a:t>
            </a:r>
            <a:r>
              <a:rPr lang="en-IE" sz="2800" i="1" dirty="0" smtClean="0"/>
              <a:t>(Voice)</a:t>
            </a:r>
            <a:r>
              <a:rPr lang="en-IE" sz="2800" dirty="0"/>
              <a:t> </a:t>
            </a:r>
            <a:r>
              <a:rPr lang="en-IE" sz="2800" dirty="0" smtClean="0"/>
              <a:t>a global online </a:t>
            </a:r>
            <a:r>
              <a:rPr lang="en-IE" sz="2800" dirty="0"/>
              <a:t>civic </a:t>
            </a:r>
            <a:r>
              <a:rPr lang="en-IE" sz="2800" dirty="0" smtClean="0"/>
              <a:t>organization (26m+ members) </a:t>
            </a:r>
            <a:r>
              <a:rPr lang="en-IE" sz="2800" dirty="0"/>
              <a:t>launched in </a:t>
            </a:r>
            <a:r>
              <a:rPr lang="en-IE" sz="2800" dirty="0" smtClean="0"/>
              <a:t>2007 to promote </a:t>
            </a:r>
            <a:r>
              <a:rPr lang="en-IE" sz="2800" dirty="0"/>
              <a:t>activism on </a:t>
            </a:r>
            <a:r>
              <a:rPr lang="en-IE" sz="2800" dirty="0" smtClean="0"/>
              <a:t>such issues </a:t>
            </a:r>
            <a:r>
              <a:rPr lang="en-IE" sz="2800" dirty="0"/>
              <a:t>as</a:t>
            </a:r>
            <a:r>
              <a:rPr lang="en-IE" sz="2800" dirty="0" smtClean="0"/>
              <a:t>:</a:t>
            </a:r>
            <a:r>
              <a:rPr lang="en-IE" sz="2800" dirty="0"/>
              <a:t> </a:t>
            </a:r>
            <a:r>
              <a:rPr lang="en-IE" sz="2800" dirty="0" smtClean="0"/>
              <a:t>climate change</a:t>
            </a:r>
            <a:r>
              <a:rPr lang="en-IE" sz="2800" dirty="0"/>
              <a:t>, human rights, animal rights, corruption, poverty, and </a:t>
            </a:r>
            <a:r>
              <a:rPr lang="en-IE" sz="2800" dirty="0" smtClean="0"/>
              <a:t>conflict.</a:t>
            </a:r>
          </a:p>
          <a:p>
            <a:pPr marL="0" indent="0">
              <a:buNone/>
            </a:pPr>
            <a:endParaRPr lang="en-IE" sz="1200" dirty="0"/>
          </a:p>
          <a:p>
            <a:pPr marL="0" indent="0">
              <a:buNone/>
            </a:pPr>
            <a:r>
              <a:rPr lang="en-IE" sz="2800" dirty="0" smtClean="0"/>
              <a:t>It works </a:t>
            </a:r>
            <a:r>
              <a:rPr lang="en-IE" sz="2800" dirty="0"/>
              <a:t>to </a:t>
            </a:r>
            <a:r>
              <a:rPr lang="en-IE" sz="2800" b="1" i="1" dirty="0"/>
              <a:t>"close the gap between the world we have and the world most people everywhere want</a:t>
            </a:r>
            <a:r>
              <a:rPr lang="en-IE" sz="2800" b="1" i="1" dirty="0" smtClean="0"/>
              <a:t>.”</a:t>
            </a:r>
          </a:p>
          <a:p>
            <a:pPr marL="0" indent="0">
              <a:buNone/>
            </a:pPr>
            <a:endParaRPr lang="en-IE" sz="1800" b="1" i="1" dirty="0"/>
          </a:p>
          <a:p>
            <a:pPr marL="0" indent="0" algn="ctr">
              <a:buNone/>
            </a:pPr>
            <a:r>
              <a:rPr lang="en-IE" b="1" i="1" dirty="0" smtClean="0">
                <a:solidFill>
                  <a:srgbClr val="800000"/>
                </a:solidFill>
              </a:rPr>
              <a:t>Click-</a:t>
            </a:r>
            <a:r>
              <a:rPr lang="en-IE" b="1" i="1" dirty="0" err="1" smtClean="0">
                <a:solidFill>
                  <a:srgbClr val="800000"/>
                </a:solidFill>
              </a:rPr>
              <a:t>tivism</a:t>
            </a:r>
            <a:r>
              <a:rPr lang="en-IE" b="1" i="1" dirty="0" smtClean="0">
                <a:solidFill>
                  <a:srgbClr val="800000"/>
                </a:solidFill>
              </a:rPr>
              <a:t> in place of activism?</a:t>
            </a:r>
            <a:endParaRPr lang="en-IE" b="1" i="1" dirty="0">
              <a:solidFill>
                <a:srgbClr val="800000"/>
              </a:solidFill>
            </a:endParaRPr>
          </a:p>
        </p:txBody>
      </p:sp>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14</a:t>
            </a:fld>
            <a:endParaRPr lang="hu-HU"/>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14" y="1051226"/>
            <a:ext cx="8840324" cy="541331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14" y="1941785"/>
            <a:ext cx="8840324" cy="417031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164" y="2154449"/>
            <a:ext cx="8840324" cy="422685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164" y="2225969"/>
            <a:ext cx="8868974" cy="3601941"/>
          </a:xfrm>
          <a:prstGeom prst="rect">
            <a:avLst/>
          </a:prstGeom>
        </p:spPr>
      </p:pic>
    </p:spTree>
    <p:extLst>
      <p:ext uri="{BB962C8B-B14F-4D97-AF65-F5344CB8AC3E}">
        <p14:creationId xmlns:p14="http://schemas.microsoft.com/office/powerpoint/2010/main" val="16711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75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3086"/>
          <a:stretch/>
        </p:blipFill>
        <p:spPr>
          <a:xfrm>
            <a:off x="755576" y="1494062"/>
            <a:ext cx="7632848" cy="5195156"/>
          </a:xfrm>
        </p:spPr>
      </p:pic>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15</a:t>
            </a:fld>
            <a:endParaRPr lang="hu-HU"/>
          </a:p>
        </p:txBody>
      </p:sp>
      <p:sp>
        <p:nvSpPr>
          <p:cNvPr id="6" name="Rectangle 5"/>
          <p:cNvSpPr/>
          <p:nvPr/>
        </p:nvSpPr>
        <p:spPr>
          <a:xfrm>
            <a:off x="323528" y="911410"/>
            <a:ext cx="5976664" cy="523220"/>
          </a:xfrm>
          <a:prstGeom prst="rect">
            <a:avLst/>
          </a:prstGeom>
        </p:spPr>
        <p:txBody>
          <a:bodyPr wrap="square">
            <a:spAutoFit/>
          </a:bodyPr>
          <a:lstStyle/>
          <a:p>
            <a:r>
              <a:rPr lang="en-IE" b="1" dirty="0">
                <a:solidFill>
                  <a:srgbClr val="800000"/>
                </a:solidFill>
                <a:effectLst>
                  <a:outerShdw blurRad="38100" dist="38100" dir="2700000" algn="tl">
                    <a:srgbClr val="000000">
                      <a:alpha val="43137"/>
                    </a:srgbClr>
                  </a:outerShdw>
                </a:effectLst>
              </a:rPr>
              <a:t>Union-backed </a:t>
            </a:r>
            <a:r>
              <a:rPr lang="en-IE" b="1" i="1" dirty="0" smtClean="0">
                <a:solidFill>
                  <a:srgbClr val="800000"/>
                </a:solidFill>
                <a:effectLst>
                  <a:outerShdw blurRad="38100" dist="38100" dir="2700000" algn="tl">
                    <a:srgbClr val="000000">
                      <a:alpha val="43137"/>
                    </a:srgbClr>
                  </a:outerShdw>
                </a:effectLst>
              </a:rPr>
              <a:t>“Worker Centres”</a:t>
            </a:r>
            <a:endParaRPr lang="en-IE" b="1" i="1" dirty="0">
              <a:solidFill>
                <a:srgbClr val="8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17618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836712"/>
            <a:ext cx="9144000" cy="60212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82281" y="1051010"/>
            <a:ext cx="7134198" cy="424752"/>
          </a:xfrm>
        </p:spPr>
        <p:txBody>
          <a:bodyPr/>
          <a:lstStyle/>
          <a:p>
            <a:pPr algn="l"/>
            <a:r>
              <a:rPr lang="en-US" sz="3600" b="1" dirty="0">
                <a:solidFill>
                  <a:srgbClr val="800000"/>
                </a:solidFill>
                <a:effectLst>
                  <a:outerShdw blurRad="38100" dist="38100" dir="2700000" algn="tl">
                    <a:srgbClr val="000000">
                      <a:alpha val="43137"/>
                    </a:srgbClr>
                  </a:outerShdw>
                </a:effectLst>
              </a:rPr>
              <a:t>The </a:t>
            </a:r>
            <a:r>
              <a:rPr lang="en-US" sz="3600" b="1" dirty="0" smtClean="0">
                <a:solidFill>
                  <a:srgbClr val="800000"/>
                </a:solidFill>
                <a:effectLst>
                  <a:outerShdw blurRad="38100" dist="38100" dir="2700000" algn="tl">
                    <a:srgbClr val="000000">
                      <a:alpha val="43137"/>
                    </a:srgbClr>
                  </a:outerShdw>
                </a:effectLst>
              </a:rPr>
              <a:t>“Fight </a:t>
            </a:r>
            <a:r>
              <a:rPr lang="en-US" sz="3600" b="1" dirty="0">
                <a:solidFill>
                  <a:srgbClr val="800000"/>
                </a:solidFill>
                <a:effectLst>
                  <a:outerShdw blurRad="38100" dist="38100" dir="2700000" algn="tl">
                    <a:srgbClr val="000000">
                      <a:alpha val="43137"/>
                    </a:srgbClr>
                  </a:outerShdw>
                </a:effectLst>
              </a:rPr>
              <a:t>for </a:t>
            </a:r>
            <a:r>
              <a:rPr lang="en-US" sz="3600" b="1" dirty="0" smtClean="0">
                <a:solidFill>
                  <a:srgbClr val="800000"/>
                </a:solidFill>
                <a:effectLst>
                  <a:outerShdw blurRad="38100" dist="38100" dir="2700000" algn="tl">
                    <a:srgbClr val="000000">
                      <a:alpha val="43137"/>
                    </a:srgbClr>
                  </a:outerShdw>
                </a:effectLst>
              </a:rPr>
              <a:t>15” &amp; Macys</a:t>
            </a:r>
            <a:endParaRPr lang="en-US" sz="3600" b="1" dirty="0">
              <a:solidFill>
                <a:srgbClr val="800000"/>
              </a:solidFill>
              <a:effectLst>
                <a:outerShdw blurRad="38100" dist="38100" dir="2700000" algn="tl">
                  <a:srgbClr val="000000">
                    <a:alpha val="43137"/>
                  </a:srgbClr>
                </a:outerShdw>
              </a:effectLst>
            </a:endParaRPr>
          </a:p>
        </p:txBody>
      </p:sp>
      <p:sp>
        <p:nvSpPr>
          <p:cNvPr id="7" name="Content Placeholder 2"/>
          <p:cNvSpPr txBox="1">
            <a:spLocks/>
          </p:cNvSpPr>
          <p:nvPr/>
        </p:nvSpPr>
        <p:spPr>
          <a:xfrm>
            <a:off x="542530" y="2784879"/>
            <a:ext cx="5964950" cy="2902999"/>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24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200" kern="1200">
                <a:solidFill>
                  <a:srgbClr val="7F7F7F"/>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rgbClr val="7F7F7F"/>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rgbClr val="7F7F7F"/>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smtClean="0">
                <a:solidFill>
                  <a:schemeClr val="tx1"/>
                </a:solidFill>
              </a:rPr>
              <a:t>The Push Got Bigger:</a:t>
            </a:r>
          </a:p>
        </p:txBody>
      </p:sp>
      <p:graphicFrame>
        <p:nvGraphicFramePr>
          <p:cNvPr id="9" name="Content Placeholder 3"/>
          <p:cNvGraphicFramePr>
            <a:graphicFrameLocks/>
          </p:cNvGraphicFramePr>
          <p:nvPr>
            <p:extLst>
              <p:ext uri="{D42A27DB-BD31-4B8C-83A1-F6EECF244321}">
                <p14:modId xmlns:p14="http://schemas.microsoft.com/office/powerpoint/2010/main" val="3760392200"/>
              </p:ext>
            </p:extLst>
          </p:nvPr>
        </p:nvGraphicFramePr>
        <p:xfrm>
          <a:off x="565125" y="1387025"/>
          <a:ext cx="8037195" cy="1498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2933" y="3140967"/>
            <a:ext cx="2494018" cy="2993841"/>
          </a:xfrm>
          <a:prstGeom prst="rect">
            <a:avLst/>
          </a:prstGeom>
          <a:noFill/>
          <a:ln>
            <a:noFill/>
          </a:ln>
          <a:effectLst>
            <a:outerShdw dist="35921" dir="2700000" algn="ctr" rotWithShape="0">
              <a:schemeClr val="bg1">
                <a:lumMod val="6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22933" y="6245818"/>
            <a:ext cx="6954148" cy="400110"/>
          </a:xfrm>
          <a:prstGeom prst="rect">
            <a:avLst/>
          </a:prstGeom>
          <a:noFill/>
        </p:spPr>
        <p:txBody>
          <a:bodyPr wrap="none" rtlCol="0">
            <a:spAutoFit/>
          </a:bodyPr>
          <a:lstStyle/>
          <a:p>
            <a:r>
              <a:rPr lang="en-US" sz="2000" b="1" i="1" dirty="0" smtClean="0">
                <a:latin typeface="Arial" pitchFamily="34" charset="0"/>
                <a:cs typeface="Arial" pitchFamily="34" charset="0"/>
              </a:rPr>
              <a:t>“Pick the target, freeze it, personalize it, and polarize it”</a:t>
            </a:r>
            <a:endParaRPr lang="en-US" sz="2000" b="1" i="1" dirty="0">
              <a:latin typeface="Arial" pitchFamily="34" charset="0"/>
              <a:cs typeface="Arial" pitchFamily="34" charset="0"/>
            </a:endParaRPr>
          </a:p>
        </p:txBody>
      </p:sp>
      <p:pic>
        <p:nvPicPr>
          <p:cNvPr id="6148" name="Picture 4" descr="https://encrypted-tbn1.gstatic.com/images?q=tbn:ANd9GcRL75YpxaZtfVSRXZFRcLPVvpX-4Dlv6dE3uZ11KA7YR_k-vbSP"/>
          <p:cNvPicPr>
            <a:picLocks noChangeAspect="1" noChangeArrowheads="1"/>
          </p:cNvPicPr>
          <p:nvPr/>
        </p:nvPicPr>
        <p:blipFill rotWithShape="1">
          <a:blip r:embed="rId9">
            <a:extLst>
              <a:ext uri="{28A0092B-C50C-407E-A947-70E740481C1C}">
                <a14:useLocalDpi xmlns:a14="http://schemas.microsoft.com/office/drawing/2010/main" val="0"/>
              </a:ext>
            </a:extLst>
          </a:blip>
          <a:srcRect t="8003"/>
          <a:stretch/>
        </p:blipFill>
        <p:spPr bwMode="auto">
          <a:xfrm>
            <a:off x="4788024" y="2996952"/>
            <a:ext cx="2736304" cy="3193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4781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107504" y="922277"/>
            <a:ext cx="6136109" cy="670330"/>
          </a:xfrm>
        </p:spPr>
        <p:txBody>
          <a:bodyPr/>
          <a:lstStyle/>
          <a:p>
            <a:r>
              <a:rPr lang="en-IE" sz="4000" b="1" dirty="0" smtClean="0">
                <a:solidFill>
                  <a:srgbClr val="800000"/>
                </a:solidFill>
                <a:latin typeface="Georgia" pitchFamily="18" charset="0"/>
              </a:rPr>
              <a:t>Compare and Contrast</a:t>
            </a:r>
            <a:endParaRPr lang="en-GB" sz="4000" b="1" dirty="0" smtClean="0">
              <a:solidFill>
                <a:srgbClr val="800000"/>
              </a:solidFill>
              <a:latin typeface="Georgia" pitchFamily="18" charset="0"/>
            </a:endParaRPr>
          </a:p>
        </p:txBody>
      </p:sp>
      <p:pic>
        <p:nvPicPr>
          <p:cNvPr id="57348"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0299" y="1908175"/>
            <a:ext cx="6076950" cy="3972250"/>
          </a:xfrm>
          <a:prstGeom prst="rect">
            <a:avLst/>
          </a:prstGeom>
          <a:noFill/>
        </p:spPr>
      </p:pic>
      <p:pic>
        <p:nvPicPr>
          <p:cNvPr id="57349"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4293" y="1804140"/>
            <a:ext cx="6316594" cy="4352925"/>
          </a:xfrm>
          <a:prstGeom prst="rect">
            <a:avLst/>
          </a:prstGeom>
          <a:noFill/>
        </p:spPr>
      </p:pic>
      <p:pic>
        <p:nvPicPr>
          <p:cNvPr id="57350"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67382" y="1665486"/>
            <a:ext cx="5743861" cy="4755303"/>
          </a:xfrm>
          <a:prstGeom prst="rect">
            <a:avLst/>
          </a:prstGeom>
          <a:noFill/>
        </p:spPr>
      </p:pic>
      <p:pic>
        <p:nvPicPr>
          <p:cNvPr id="57351" name="Picture 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87624" y="1658381"/>
            <a:ext cx="6895546" cy="484173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additive="base">
                                        <p:cTn id="7" dur="2000" fill="hold"/>
                                        <p:tgtEl>
                                          <p:spTgt spid="57348"/>
                                        </p:tgtEl>
                                        <p:attrNameLst>
                                          <p:attrName>ppt_x</p:attrName>
                                        </p:attrNameLst>
                                      </p:cBhvr>
                                      <p:tavLst>
                                        <p:tav tm="0">
                                          <p:val>
                                            <p:strVal val="1+#ppt_w/2"/>
                                          </p:val>
                                        </p:tav>
                                        <p:tav tm="100000">
                                          <p:val>
                                            <p:strVal val="#ppt_x"/>
                                          </p:val>
                                        </p:tav>
                                      </p:tavLst>
                                    </p:anim>
                                    <p:anim calcmode="lin" valueType="num">
                                      <p:cBhvr additive="base">
                                        <p:cTn id="8" dur="2000" fill="hold"/>
                                        <p:tgtEl>
                                          <p:spTgt spid="573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7349"/>
                                        </p:tgtEl>
                                        <p:attrNameLst>
                                          <p:attrName>style.visibility</p:attrName>
                                        </p:attrNameLst>
                                      </p:cBhvr>
                                      <p:to>
                                        <p:strVal val="visible"/>
                                      </p:to>
                                    </p:set>
                                    <p:anim calcmode="lin" valueType="num">
                                      <p:cBhvr additive="base">
                                        <p:cTn id="13" dur="2000" fill="hold"/>
                                        <p:tgtEl>
                                          <p:spTgt spid="57349"/>
                                        </p:tgtEl>
                                        <p:attrNameLst>
                                          <p:attrName>ppt_x</p:attrName>
                                        </p:attrNameLst>
                                      </p:cBhvr>
                                      <p:tavLst>
                                        <p:tav tm="0">
                                          <p:val>
                                            <p:strVal val="1+#ppt_w/2"/>
                                          </p:val>
                                        </p:tav>
                                        <p:tav tm="100000">
                                          <p:val>
                                            <p:strVal val="#ppt_x"/>
                                          </p:val>
                                        </p:tav>
                                      </p:tavLst>
                                    </p:anim>
                                    <p:anim calcmode="lin" valueType="num">
                                      <p:cBhvr additive="base">
                                        <p:cTn id="14" dur="2000" fill="hold"/>
                                        <p:tgtEl>
                                          <p:spTgt spid="573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7350"/>
                                        </p:tgtEl>
                                        <p:attrNameLst>
                                          <p:attrName>style.visibility</p:attrName>
                                        </p:attrNameLst>
                                      </p:cBhvr>
                                      <p:to>
                                        <p:strVal val="visible"/>
                                      </p:to>
                                    </p:set>
                                    <p:anim calcmode="lin" valueType="num">
                                      <p:cBhvr additive="base">
                                        <p:cTn id="19" dur="2000" fill="hold"/>
                                        <p:tgtEl>
                                          <p:spTgt spid="57350"/>
                                        </p:tgtEl>
                                        <p:attrNameLst>
                                          <p:attrName>ppt_x</p:attrName>
                                        </p:attrNameLst>
                                      </p:cBhvr>
                                      <p:tavLst>
                                        <p:tav tm="0">
                                          <p:val>
                                            <p:strVal val="1+#ppt_w/2"/>
                                          </p:val>
                                        </p:tav>
                                        <p:tav tm="100000">
                                          <p:val>
                                            <p:strVal val="#ppt_x"/>
                                          </p:val>
                                        </p:tav>
                                      </p:tavLst>
                                    </p:anim>
                                    <p:anim calcmode="lin" valueType="num">
                                      <p:cBhvr additive="base">
                                        <p:cTn id="20" dur="2000" fill="hold"/>
                                        <p:tgtEl>
                                          <p:spTgt spid="5735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7351"/>
                                        </p:tgtEl>
                                        <p:attrNameLst>
                                          <p:attrName>style.visibility</p:attrName>
                                        </p:attrNameLst>
                                      </p:cBhvr>
                                      <p:to>
                                        <p:strVal val="visible"/>
                                      </p:to>
                                    </p:set>
                                    <p:anim calcmode="lin" valueType="num">
                                      <p:cBhvr additive="base">
                                        <p:cTn id="25" dur="2000" fill="hold"/>
                                        <p:tgtEl>
                                          <p:spTgt spid="57351"/>
                                        </p:tgtEl>
                                        <p:attrNameLst>
                                          <p:attrName>ppt_x</p:attrName>
                                        </p:attrNameLst>
                                      </p:cBhvr>
                                      <p:tavLst>
                                        <p:tav tm="0">
                                          <p:val>
                                            <p:strVal val="1+#ppt_w/2"/>
                                          </p:val>
                                        </p:tav>
                                        <p:tav tm="100000">
                                          <p:val>
                                            <p:strVal val="#ppt_x"/>
                                          </p:val>
                                        </p:tav>
                                      </p:tavLst>
                                    </p:anim>
                                    <p:anim calcmode="lin" valueType="num">
                                      <p:cBhvr additive="base">
                                        <p:cTn id="26" dur="2000" fill="hold"/>
                                        <p:tgtEl>
                                          <p:spTgt spid="573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E249D26C-9657-43C4-8F48-306A024D7CE8}" type="slidenum">
              <a:rPr lang="hu-HU"/>
              <a:pPr>
                <a:defRPr/>
              </a:pPr>
              <a:t>18</a:t>
            </a:fld>
            <a:endParaRPr lang="hu-HU"/>
          </a:p>
        </p:txBody>
      </p:sp>
      <p:pic>
        <p:nvPicPr>
          <p:cNvPr id="38914" name="Picture 4" descr="slide-19-1024"/>
          <p:cNvPicPr>
            <a:picLocks noChangeAspect="1" noChangeArrowheads="1"/>
          </p:cNvPicPr>
          <p:nvPr/>
        </p:nvPicPr>
        <p:blipFill>
          <a:blip r:embed="rId3"/>
          <a:srcRect l="6641" t="3320" r="4768" b="32095"/>
          <a:stretch>
            <a:fillRect/>
          </a:stretch>
        </p:blipFill>
        <p:spPr bwMode="auto">
          <a:xfrm>
            <a:off x="323850" y="1268413"/>
            <a:ext cx="8640763" cy="4724400"/>
          </a:xfrm>
          <a:prstGeom prst="rect">
            <a:avLst/>
          </a:prstGeom>
          <a:noFill/>
          <a:ln w="9525">
            <a:noFill/>
            <a:miter lim="800000"/>
            <a:headEnd/>
            <a:tailEnd/>
          </a:ln>
        </p:spPr>
      </p:pic>
      <p:sp>
        <p:nvSpPr>
          <p:cNvPr id="30725" name="Text Box 5"/>
          <p:cNvSpPr txBox="1">
            <a:spLocks noChangeArrowheads="1"/>
          </p:cNvSpPr>
          <p:nvPr/>
        </p:nvSpPr>
        <p:spPr bwMode="auto">
          <a:xfrm>
            <a:off x="5940425" y="1628775"/>
            <a:ext cx="1152525" cy="476250"/>
          </a:xfrm>
          <a:prstGeom prst="rect">
            <a:avLst/>
          </a:prstGeom>
          <a:gradFill rotWithShape="1">
            <a:gsLst>
              <a:gs pos="0">
                <a:schemeClr val="accent1">
                  <a:gamma/>
                  <a:shade val="46275"/>
                  <a:invGamma/>
                </a:schemeClr>
              </a:gs>
              <a:gs pos="100000">
                <a:schemeClr val="accent1"/>
              </a:gs>
            </a:gsLst>
            <a:lin ang="5400000" scaled="1"/>
          </a:gradFill>
          <a:ln w="9525">
            <a:noFill/>
            <a:miter lim="800000"/>
            <a:headEnd/>
            <a:tailEnd/>
          </a:ln>
          <a:effectLst/>
        </p:spPr>
        <p:txBody>
          <a:bodyPr>
            <a:spAutoFit/>
          </a:bodyPr>
          <a:lstStyle/>
          <a:p>
            <a:pPr algn="r">
              <a:spcBef>
                <a:spcPct val="10000"/>
              </a:spcBef>
              <a:defRPr/>
            </a:pPr>
            <a:r>
              <a:rPr lang="en-GB" sz="1200" b="1">
                <a:solidFill>
                  <a:schemeClr val="bg1"/>
                </a:solidFill>
              </a:rPr>
              <a:t>200+ Million</a:t>
            </a:r>
          </a:p>
          <a:p>
            <a:pPr algn="r">
              <a:spcBef>
                <a:spcPct val="10000"/>
              </a:spcBef>
              <a:defRPr/>
            </a:pPr>
            <a:r>
              <a:rPr lang="en-GB" sz="1200" b="1">
                <a:solidFill>
                  <a:schemeClr val="bg1"/>
                </a:solidFill>
              </a:rPr>
              <a:t>Users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88AA5AE8-69D1-4309-8E9A-39D06674B2BA}" type="slidenum">
              <a:rPr lang="hu-HU"/>
              <a:pPr>
                <a:defRPr/>
              </a:pPr>
              <a:t>19</a:t>
            </a:fld>
            <a:endParaRPr lang="hu-HU"/>
          </a:p>
        </p:txBody>
      </p:sp>
      <p:pic>
        <p:nvPicPr>
          <p:cNvPr id="40962" name="Picture 4" descr="slide-20-1024"/>
          <p:cNvPicPr>
            <a:picLocks noChangeAspect="1" noChangeArrowheads="1"/>
          </p:cNvPicPr>
          <p:nvPr/>
        </p:nvPicPr>
        <p:blipFill>
          <a:blip r:embed="rId3"/>
          <a:srcRect l="3125" t="3125" r="3125" b="31293"/>
          <a:stretch>
            <a:fillRect/>
          </a:stretch>
        </p:blipFill>
        <p:spPr bwMode="auto">
          <a:xfrm>
            <a:off x="323850" y="1125538"/>
            <a:ext cx="8642350" cy="4533900"/>
          </a:xfrm>
          <a:prstGeom prst="rect">
            <a:avLst/>
          </a:prstGeom>
          <a:noFill/>
          <a:ln w="9525">
            <a:noFill/>
            <a:miter lim="800000"/>
            <a:headEnd/>
            <a:tailEnd/>
          </a:ln>
        </p:spPr>
      </p:pic>
      <p:sp>
        <p:nvSpPr>
          <p:cNvPr id="40963" name="Text Box 5"/>
          <p:cNvSpPr txBox="1">
            <a:spLocks noChangeArrowheads="1"/>
          </p:cNvSpPr>
          <p:nvPr/>
        </p:nvSpPr>
        <p:spPr bwMode="auto">
          <a:xfrm>
            <a:off x="7596188" y="1412875"/>
            <a:ext cx="936625" cy="476250"/>
          </a:xfrm>
          <a:prstGeom prst="rect">
            <a:avLst/>
          </a:prstGeom>
          <a:solidFill>
            <a:schemeClr val="bg2"/>
          </a:solidFill>
          <a:ln w="9525">
            <a:noFill/>
            <a:miter lim="800000"/>
            <a:headEnd/>
            <a:tailEnd/>
          </a:ln>
        </p:spPr>
        <p:txBody>
          <a:bodyPr>
            <a:spAutoFit/>
          </a:bodyPr>
          <a:lstStyle/>
          <a:p>
            <a:pPr algn="r">
              <a:spcBef>
                <a:spcPct val="10000"/>
              </a:spcBef>
            </a:pPr>
            <a:r>
              <a:rPr lang="en-GB" sz="1200" b="1"/>
              <a:t>49 Million</a:t>
            </a:r>
          </a:p>
          <a:p>
            <a:pPr algn="r">
              <a:spcBef>
                <a:spcPct val="10000"/>
              </a:spcBef>
            </a:pPr>
            <a:r>
              <a:rPr lang="en-GB" sz="1200" b="1" i="1"/>
              <a:t>Pinners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07F53D85-EFD4-4F92-9EFA-DC13844A706F}" type="slidenum">
              <a:rPr lang="hu-HU"/>
              <a:pPr>
                <a:defRPr/>
              </a:pPr>
              <a:t>20</a:t>
            </a:fld>
            <a:endParaRPr lang="hu-HU"/>
          </a:p>
        </p:txBody>
      </p:sp>
      <p:pic>
        <p:nvPicPr>
          <p:cNvPr id="43010" name="Picture 4" descr="slide-17-1024"/>
          <p:cNvPicPr>
            <a:picLocks noChangeAspect="1" noChangeArrowheads="1"/>
          </p:cNvPicPr>
          <p:nvPr/>
        </p:nvPicPr>
        <p:blipFill>
          <a:blip r:embed="rId3"/>
          <a:srcRect l="6267" t="998" r="8821" b="28125"/>
          <a:stretch>
            <a:fillRect/>
          </a:stretch>
        </p:blipFill>
        <p:spPr bwMode="auto">
          <a:xfrm>
            <a:off x="395288" y="981075"/>
            <a:ext cx="8280400" cy="5183188"/>
          </a:xfrm>
          <a:prstGeom prst="rect">
            <a:avLst/>
          </a:prstGeom>
          <a:noFill/>
          <a:ln w="9525">
            <a:noFill/>
            <a:miter lim="800000"/>
            <a:headEnd/>
            <a:tailEnd/>
          </a:ln>
        </p:spPr>
      </p:pic>
      <p:sp>
        <p:nvSpPr>
          <p:cNvPr id="43011" name="Text Box 5"/>
          <p:cNvSpPr txBox="1">
            <a:spLocks noChangeArrowheads="1"/>
          </p:cNvSpPr>
          <p:nvPr/>
        </p:nvSpPr>
        <p:spPr bwMode="auto">
          <a:xfrm>
            <a:off x="6011863" y="1341438"/>
            <a:ext cx="973137" cy="457200"/>
          </a:xfrm>
          <a:prstGeom prst="rect">
            <a:avLst/>
          </a:prstGeom>
          <a:solidFill>
            <a:srgbClr val="00CCFF">
              <a:alpha val="83920"/>
            </a:srgbClr>
          </a:solidFill>
          <a:ln w="9525">
            <a:noFill/>
            <a:miter lim="800000"/>
            <a:headEnd/>
            <a:tailEnd/>
          </a:ln>
        </p:spPr>
        <p:txBody>
          <a:bodyPr wrap="none">
            <a:spAutoFit/>
          </a:bodyPr>
          <a:lstStyle/>
          <a:p>
            <a:pPr algn="r"/>
            <a:r>
              <a:rPr lang="en-GB" sz="1200" b="1"/>
              <a:t>500 million</a:t>
            </a:r>
          </a:p>
          <a:p>
            <a:pPr algn="r"/>
            <a:r>
              <a:rPr lang="en-GB" sz="1200" b="1"/>
              <a:t>Users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5"/>
          <p:cNvSpPr>
            <a:spLocks noGrp="1"/>
          </p:cNvSpPr>
          <p:nvPr>
            <p:ph type="sldNum" sz="quarter" idx="12"/>
          </p:nvPr>
        </p:nvSpPr>
        <p:spPr/>
        <p:txBody>
          <a:bodyPr/>
          <a:lstStyle/>
          <a:p>
            <a:pPr>
              <a:defRPr/>
            </a:pPr>
            <a:fld id="{B051E6D4-8C5B-4406-A53A-F17F34D58ABD}" type="slidenum">
              <a:rPr lang="hu-HU"/>
              <a:pPr>
                <a:defRPr/>
              </a:pPr>
              <a:t>21</a:t>
            </a:fld>
            <a:endParaRPr lang="hu-HU"/>
          </a:p>
        </p:txBody>
      </p:sp>
      <p:pic>
        <p:nvPicPr>
          <p:cNvPr id="45058" name="Picture 4" descr="slide-18-1024"/>
          <p:cNvPicPr>
            <a:picLocks noChangeAspect="1" noChangeArrowheads="1"/>
          </p:cNvPicPr>
          <p:nvPr/>
        </p:nvPicPr>
        <p:blipFill>
          <a:blip r:embed="rId3"/>
          <a:srcRect l="8870" t="1974" r="7715" b="30099"/>
          <a:stretch>
            <a:fillRect/>
          </a:stretch>
        </p:blipFill>
        <p:spPr bwMode="auto">
          <a:xfrm>
            <a:off x="323850" y="981075"/>
            <a:ext cx="8423275" cy="5145088"/>
          </a:xfrm>
          <a:prstGeom prst="rect">
            <a:avLst/>
          </a:prstGeom>
          <a:noFill/>
          <a:ln w="9525">
            <a:noFill/>
            <a:miter lim="800000"/>
            <a:headEnd/>
            <a:tailEnd/>
          </a:ln>
        </p:spPr>
      </p:pic>
      <p:sp>
        <p:nvSpPr>
          <p:cNvPr id="45059" name="Text Box 5"/>
          <p:cNvSpPr txBox="1">
            <a:spLocks noChangeArrowheads="1"/>
          </p:cNvSpPr>
          <p:nvPr/>
        </p:nvSpPr>
        <p:spPr bwMode="auto">
          <a:xfrm>
            <a:off x="7667625" y="1412875"/>
            <a:ext cx="947738" cy="457200"/>
          </a:xfrm>
          <a:prstGeom prst="rect">
            <a:avLst/>
          </a:prstGeom>
          <a:solidFill>
            <a:srgbClr val="0B37C5">
              <a:alpha val="96861"/>
            </a:srgbClr>
          </a:solidFill>
          <a:ln w="9525">
            <a:noFill/>
            <a:miter lim="800000"/>
            <a:headEnd/>
            <a:tailEnd/>
          </a:ln>
        </p:spPr>
        <p:txBody>
          <a:bodyPr wrap="none">
            <a:spAutoFit/>
          </a:bodyPr>
          <a:lstStyle/>
          <a:p>
            <a:pPr algn="r"/>
            <a:r>
              <a:rPr lang="en-GB" sz="1200" b="1">
                <a:solidFill>
                  <a:schemeClr val="bg1"/>
                </a:solidFill>
              </a:rPr>
              <a:t>1.11Billion</a:t>
            </a:r>
          </a:p>
          <a:p>
            <a:pPr algn="r"/>
            <a:r>
              <a:rPr lang="en-GB" sz="1200" b="1">
                <a:solidFill>
                  <a:schemeClr val="bg1"/>
                </a:solidFill>
              </a:rPr>
              <a:t>Users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187624" y="967851"/>
            <a:ext cx="6961112" cy="5571062"/>
          </a:xfrm>
          <a:prstGeom prst="rect">
            <a:avLst/>
          </a:prstGeom>
          <a:noFill/>
        </p:spPr>
      </p:pic>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22</a:t>
            </a:fld>
            <a:endParaRPr lang="hu-HU"/>
          </a:p>
        </p:txBody>
      </p:sp>
      <p:sp>
        <p:nvSpPr>
          <p:cNvPr id="6" name="TextBox 5"/>
          <p:cNvSpPr txBox="1"/>
          <p:nvPr/>
        </p:nvSpPr>
        <p:spPr>
          <a:xfrm>
            <a:off x="539552" y="785289"/>
            <a:ext cx="7609184" cy="3077766"/>
          </a:xfrm>
          <a:prstGeom prst="rect">
            <a:avLst/>
          </a:prstGeom>
          <a:noFill/>
        </p:spPr>
        <p:txBody>
          <a:bodyPr wrap="square" rtlCol="0">
            <a:spAutoFit/>
          </a:bodyPr>
          <a:lstStyle/>
          <a:p>
            <a:r>
              <a:rPr lang="en-IE" sz="5400" b="1" i="1" dirty="0" err="1" smtClean="0">
                <a:solidFill>
                  <a:srgbClr val="800000"/>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Weibo</a:t>
            </a:r>
            <a:endParaRPr lang="en-IE" sz="5400" b="1" i="1" dirty="0" smtClean="0">
              <a:solidFill>
                <a:srgbClr val="800000"/>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a:p>
            <a:endParaRPr lang="en-IE" dirty="0"/>
          </a:p>
          <a:p>
            <a:pPr marL="457200" indent="-457200">
              <a:buFont typeface="Arial" panose="020B0604020202020204" pitchFamily="34" charset="0"/>
              <a:buChar char="•"/>
            </a:pPr>
            <a:r>
              <a:rPr lang="en-IE" b="1" dirty="0" smtClean="0">
                <a:solidFill>
                  <a:schemeClr val="tx2">
                    <a:lumMod val="75000"/>
                  </a:schemeClr>
                </a:solidFill>
              </a:rPr>
              <a:t>Over 300 million registered users</a:t>
            </a:r>
          </a:p>
          <a:p>
            <a:pPr marL="457200" indent="-457200">
              <a:buFont typeface="Arial" panose="020B0604020202020204" pitchFamily="34" charset="0"/>
              <a:buChar char="•"/>
            </a:pPr>
            <a:endParaRPr lang="en-IE" b="1" dirty="0">
              <a:solidFill>
                <a:schemeClr val="tx2">
                  <a:lumMod val="75000"/>
                </a:schemeClr>
              </a:solidFill>
            </a:endParaRPr>
          </a:p>
          <a:p>
            <a:pPr marL="457200" indent="-457200">
              <a:buFont typeface="Arial" panose="020B0604020202020204" pitchFamily="34" charset="0"/>
              <a:buChar char="•"/>
            </a:pPr>
            <a:r>
              <a:rPr lang="en-IE" b="1" dirty="0" smtClean="0">
                <a:solidFill>
                  <a:schemeClr val="tx2">
                    <a:lumMod val="75000"/>
                  </a:schemeClr>
                </a:solidFill>
              </a:rPr>
              <a:t>Almost 100% of posts generated by just 5% of users </a:t>
            </a:r>
            <a:endParaRPr lang="en-IE" b="1" dirty="0">
              <a:solidFill>
                <a:schemeClr val="tx2">
                  <a:lumMod val="75000"/>
                </a:schemeClr>
              </a:solidFill>
            </a:endParaRPr>
          </a:p>
        </p:txBody>
      </p:sp>
      <p:pic>
        <p:nvPicPr>
          <p:cNvPr id="8" name="Picture 7"/>
          <p:cNvPicPr>
            <a:picLocks noChangeAspect="1"/>
          </p:cNvPicPr>
          <p:nvPr/>
        </p:nvPicPr>
        <p:blipFill rotWithShape="1">
          <a:blip r:embed="rId5">
            <a:clrChange>
              <a:clrFrom>
                <a:srgbClr val="FFFFFF"/>
              </a:clrFrom>
              <a:clrTo>
                <a:srgbClr val="FFFFFF">
                  <a:alpha val="0"/>
                </a:srgbClr>
              </a:clrTo>
            </a:clrChange>
          </a:blip>
          <a:srcRect b="12875"/>
          <a:stretch/>
        </p:blipFill>
        <p:spPr>
          <a:xfrm>
            <a:off x="2915816" y="959258"/>
            <a:ext cx="2679006" cy="747211"/>
          </a:xfrm>
          <a:prstGeom prst="rect">
            <a:avLst/>
          </a:prstGeom>
          <a:solidFill>
            <a:schemeClr val="bg1">
              <a:lumMod val="95000"/>
            </a:schemeClr>
          </a:solidFill>
        </p:spPr>
      </p:pic>
    </p:spTree>
    <p:extLst>
      <p:ext uri="{BB962C8B-B14F-4D97-AF65-F5344CB8AC3E}">
        <p14:creationId xmlns:p14="http://schemas.microsoft.com/office/powerpoint/2010/main" val="237564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4"/>
          <p:cNvPicPr>
            <a:picLocks noChangeAspect="1" noChangeArrowheads="1"/>
          </p:cNvPicPr>
          <p:nvPr/>
        </p:nvPicPr>
        <p:blipFill>
          <a:blip r:embed="rId3"/>
          <a:srcRect/>
          <a:stretch>
            <a:fillRect/>
          </a:stretch>
        </p:blipFill>
        <p:spPr bwMode="auto">
          <a:xfrm>
            <a:off x="0" y="981075"/>
            <a:ext cx="9144000" cy="566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24</a:t>
            </a:fld>
            <a:endParaRPr lang="hu-HU"/>
          </a:p>
        </p:txBody>
      </p:sp>
      <p:sp>
        <p:nvSpPr>
          <p:cNvPr id="6" name="Title 1"/>
          <p:cNvSpPr txBox="1">
            <a:spLocks/>
          </p:cNvSpPr>
          <p:nvPr/>
        </p:nvSpPr>
        <p:spPr bwMode="auto">
          <a:xfrm>
            <a:off x="384123" y="1153618"/>
            <a:ext cx="3179765" cy="8450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GB" b="1" dirty="0" smtClean="0">
                <a:solidFill>
                  <a:srgbClr val="800000"/>
                </a:solidFill>
              </a:rPr>
              <a:t>Legal trends</a:t>
            </a:r>
            <a:endParaRPr lang="en-GB" b="1" dirty="0">
              <a:solidFill>
                <a:srgbClr val="800000"/>
              </a:solidFill>
            </a:endParaRPr>
          </a:p>
        </p:txBody>
      </p:sp>
      <p:sp>
        <p:nvSpPr>
          <p:cNvPr id="7" name="Content Placeholder 6"/>
          <p:cNvSpPr>
            <a:spLocks noGrp="1"/>
          </p:cNvSpPr>
          <p:nvPr>
            <p:ph idx="1"/>
          </p:nvPr>
        </p:nvSpPr>
        <p:spPr>
          <a:xfrm>
            <a:off x="683568" y="1974662"/>
            <a:ext cx="8148317" cy="3648299"/>
          </a:xfrm>
        </p:spPr>
        <p:txBody>
          <a:bodyPr/>
          <a:lstStyle/>
          <a:p>
            <a:pPr>
              <a:lnSpc>
                <a:spcPct val="150000"/>
              </a:lnSpc>
            </a:pPr>
            <a:r>
              <a:rPr lang="en-GB" b="1" dirty="0" smtClean="0"/>
              <a:t>Privacy</a:t>
            </a:r>
            <a:r>
              <a:rPr lang="en-GB" dirty="0" smtClean="0"/>
              <a:t> - </a:t>
            </a:r>
            <a:r>
              <a:rPr lang="en-IE" dirty="0"/>
              <a:t>Are comments </a:t>
            </a:r>
            <a:r>
              <a:rPr lang="en-IE" dirty="0" smtClean="0"/>
              <a:t>posted “private”?</a:t>
            </a:r>
            <a:endParaRPr lang="en-GB" b="1" dirty="0" smtClean="0"/>
          </a:p>
          <a:p>
            <a:pPr>
              <a:lnSpc>
                <a:spcPct val="150000"/>
              </a:lnSpc>
            </a:pPr>
            <a:r>
              <a:rPr lang="en-GB" b="1" dirty="0" smtClean="0"/>
              <a:t>Proportionality </a:t>
            </a:r>
            <a:r>
              <a:rPr lang="en-GB" dirty="0" smtClean="0"/>
              <a:t>- Is </a:t>
            </a:r>
            <a:r>
              <a:rPr lang="en-GB" dirty="0"/>
              <a:t>dismissal justified</a:t>
            </a:r>
            <a:r>
              <a:rPr lang="en-GB" dirty="0" smtClean="0"/>
              <a:t>?</a:t>
            </a:r>
          </a:p>
          <a:p>
            <a:pPr>
              <a:lnSpc>
                <a:spcPct val="150000"/>
              </a:lnSpc>
            </a:pPr>
            <a:r>
              <a:rPr lang="en-GB" b="1" dirty="0" smtClean="0"/>
              <a:t>Freedom of speech - </a:t>
            </a:r>
            <a:r>
              <a:rPr lang="en-IE" dirty="0" smtClean="0"/>
              <a:t>Does dismissal or discipline </a:t>
            </a:r>
            <a:r>
              <a:rPr lang="en-IE" dirty="0"/>
              <a:t>breach right to freedom of speech?</a:t>
            </a:r>
          </a:p>
          <a:p>
            <a:endParaRPr lang="en-GB" dirty="0"/>
          </a:p>
          <a:p>
            <a:endParaRPr lang="en-IE" dirty="0"/>
          </a:p>
        </p:txBody>
      </p:sp>
    </p:spTree>
    <p:extLst>
      <p:ext uri="{BB962C8B-B14F-4D97-AF65-F5344CB8AC3E}">
        <p14:creationId xmlns:p14="http://schemas.microsoft.com/office/powerpoint/2010/main" val="925748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20688"/>
            <a:ext cx="8229600" cy="1143000"/>
          </a:xfrm>
        </p:spPr>
        <p:txBody>
          <a:bodyPr/>
          <a:lstStyle/>
          <a:p>
            <a:pPr algn="l"/>
            <a:r>
              <a:rPr lang="en-IE" sz="3200" b="1" dirty="0" smtClean="0">
                <a:solidFill>
                  <a:srgbClr val="800000"/>
                </a:solidFill>
              </a:rPr>
              <a:t>Social Media Policy</a:t>
            </a:r>
            <a:endParaRPr lang="en-IE" sz="3200" b="1" dirty="0">
              <a:solidFill>
                <a:srgbClr val="800000"/>
              </a:solidFill>
            </a:endParaRPr>
          </a:p>
        </p:txBody>
      </p:sp>
      <p:sp>
        <p:nvSpPr>
          <p:cNvPr id="3" name="Content Placeholder 2"/>
          <p:cNvSpPr>
            <a:spLocks noGrp="1"/>
          </p:cNvSpPr>
          <p:nvPr>
            <p:ph idx="1"/>
          </p:nvPr>
        </p:nvSpPr>
        <p:spPr>
          <a:xfrm>
            <a:off x="395536" y="1509936"/>
            <a:ext cx="8460468" cy="5100166"/>
          </a:xfrm>
        </p:spPr>
        <p:txBody>
          <a:bodyPr/>
          <a:lstStyle/>
          <a:p>
            <a:pPr>
              <a:lnSpc>
                <a:spcPct val="150000"/>
              </a:lnSpc>
            </a:pPr>
            <a:r>
              <a:rPr lang="en-IE" sz="2400" dirty="0" smtClean="0"/>
              <a:t>ACAS </a:t>
            </a:r>
            <a:r>
              <a:rPr lang="en-IE" sz="2400" dirty="0"/>
              <a:t>guidelines +</a:t>
            </a:r>
            <a:r>
              <a:rPr lang="en-IE" sz="2400" dirty="0" smtClean="0"/>
              <a:t> </a:t>
            </a:r>
            <a:r>
              <a:rPr lang="en-IE" sz="2400" dirty="0"/>
              <a:t>cases </a:t>
            </a:r>
            <a:r>
              <a:rPr lang="en-IE" sz="2400" dirty="0" smtClean="0"/>
              <a:t>stress </a:t>
            </a:r>
            <a:r>
              <a:rPr lang="en-IE" sz="2400" dirty="0"/>
              <a:t>importance of having a policy</a:t>
            </a:r>
          </a:p>
          <a:p>
            <a:pPr>
              <a:lnSpc>
                <a:spcPct val="150000"/>
              </a:lnSpc>
            </a:pPr>
            <a:r>
              <a:rPr lang="en-IE" sz="2400" dirty="0"/>
              <a:t>What should a policy contain? </a:t>
            </a:r>
          </a:p>
          <a:p>
            <a:pPr>
              <a:lnSpc>
                <a:spcPct val="150000"/>
              </a:lnSpc>
            </a:pPr>
            <a:r>
              <a:rPr lang="en-IE" sz="2400" dirty="0"/>
              <a:t>Use of social media during working hours?</a:t>
            </a:r>
          </a:p>
          <a:p>
            <a:pPr>
              <a:lnSpc>
                <a:spcPct val="150000"/>
              </a:lnSpc>
            </a:pPr>
            <a:r>
              <a:rPr lang="en-IE" sz="2400" dirty="0"/>
              <a:t>Scope – inside/outside work, employer systems or home PC?</a:t>
            </a:r>
          </a:p>
          <a:p>
            <a:pPr>
              <a:lnSpc>
                <a:spcPct val="150000"/>
              </a:lnSpc>
            </a:pPr>
            <a:r>
              <a:rPr lang="en-IE" sz="2400" dirty="0"/>
              <a:t>Clear statement of what is unacceptable</a:t>
            </a:r>
          </a:p>
          <a:p>
            <a:pPr>
              <a:lnSpc>
                <a:spcPct val="150000"/>
              </a:lnSpc>
            </a:pPr>
            <a:r>
              <a:rPr lang="en-IE" sz="2400" dirty="0"/>
              <a:t>Any carve outs for specific classes of employee?</a:t>
            </a:r>
          </a:p>
          <a:p>
            <a:pPr>
              <a:lnSpc>
                <a:spcPct val="150000"/>
              </a:lnSpc>
            </a:pPr>
            <a:r>
              <a:rPr lang="en-IE" sz="2400" dirty="0"/>
              <a:t>Direct link to disciplinary </a:t>
            </a:r>
            <a:r>
              <a:rPr lang="en-IE" sz="2400" dirty="0" smtClean="0"/>
              <a:t>policy</a:t>
            </a:r>
          </a:p>
          <a:p>
            <a:pPr marL="0" indent="0" algn="ctr">
              <a:lnSpc>
                <a:spcPct val="150000"/>
              </a:lnSpc>
              <a:buNone/>
            </a:pPr>
            <a:r>
              <a:rPr lang="en-IE" sz="2200" b="1" dirty="0" err="1">
                <a:solidFill>
                  <a:srgbClr val="800000"/>
                </a:solidFill>
              </a:rPr>
              <a:t>Ius</a:t>
            </a:r>
            <a:r>
              <a:rPr lang="en-IE" sz="2200" b="1" dirty="0">
                <a:solidFill>
                  <a:srgbClr val="800000"/>
                </a:solidFill>
              </a:rPr>
              <a:t> </a:t>
            </a:r>
            <a:r>
              <a:rPr lang="en-IE" sz="2200" b="1" dirty="0" err="1" smtClean="0">
                <a:solidFill>
                  <a:srgbClr val="800000"/>
                </a:solidFill>
              </a:rPr>
              <a:t>Laboris</a:t>
            </a:r>
            <a:r>
              <a:rPr lang="en-IE" sz="2200" b="1" dirty="0" smtClean="0">
                <a:solidFill>
                  <a:srgbClr val="800000"/>
                </a:solidFill>
              </a:rPr>
              <a:t> Social </a:t>
            </a:r>
            <a:r>
              <a:rPr lang="en-IE" sz="2200" b="1" dirty="0">
                <a:solidFill>
                  <a:srgbClr val="800000"/>
                </a:solidFill>
              </a:rPr>
              <a:t>Media </a:t>
            </a:r>
            <a:r>
              <a:rPr lang="en-IE" sz="2200" b="1" dirty="0" smtClean="0">
                <a:solidFill>
                  <a:srgbClr val="800000"/>
                </a:solidFill>
              </a:rPr>
              <a:t>Guide: </a:t>
            </a:r>
            <a:r>
              <a:rPr lang="en-IE" sz="2200" dirty="0" smtClean="0">
                <a:hlinkClick r:id="rId2"/>
              </a:rPr>
              <a:t>http</a:t>
            </a:r>
            <a:r>
              <a:rPr lang="en-IE" sz="2200" dirty="0">
                <a:hlinkClick r:id="rId2"/>
              </a:rPr>
              <a:t>://</a:t>
            </a:r>
            <a:r>
              <a:rPr lang="en-IE" sz="2200" dirty="0" smtClean="0">
                <a:hlinkClick r:id="rId2"/>
              </a:rPr>
              <a:t>www.iuslaboris.com/publications</a:t>
            </a:r>
            <a:endParaRPr lang="en-IE" sz="2200" dirty="0"/>
          </a:p>
        </p:txBody>
      </p:sp>
      <p:sp>
        <p:nvSpPr>
          <p:cNvPr id="4" name="Slide Number Placeholder 3"/>
          <p:cNvSpPr>
            <a:spLocks noGrp="1"/>
          </p:cNvSpPr>
          <p:nvPr>
            <p:ph type="sldNum" sz="quarter" idx="12"/>
          </p:nvPr>
        </p:nvSpPr>
        <p:spPr/>
        <p:txBody>
          <a:bodyPr/>
          <a:lstStyle/>
          <a:p>
            <a:pPr>
              <a:defRPr/>
            </a:pPr>
            <a:fld id="{816842DA-573D-46F9-BCAC-E96B615D826D}" type="slidenum">
              <a:rPr lang="hu-HU" smtClean="0"/>
              <a:pPr>
                <a:defRPr/>
              </a:pPr>
              <a:t>25</a:t>
            </a:fld>
            <a:endParaRPr lang="hu-HU"/>
          </a:p>
        </p:txBody>
      </p:sp>
    </p:spTree>
    <p:extLst>
      <p:ext uri="{BB962C8B-B14F-4D97-AF65-F5344CB8AC3E}">
        <p14:creationId xmlns:p14="http://schemas.microsoft.com/office/powerpoint/2010/main" val="2244489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TotalTime>
  <Words>756</Words>
  <Application>Microsoft Office PowerPoint</Application>
  <PresentationFormat>On-screen Show (4:3)</PresentationFormat>
  <Paragraphs>144</Paragraphs>
  <Slides>25</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Georgia</vt:lpstr>
      <vt:lpstr>Segoe UI</vt:lpstr>
      <vt:lpstr>Verdana</vt:lpstr>
      <vt:lpstr>Wingdings</vt:lpstr>
      <vt:lpstr>Office-téma</vt:lpstr>
      <vt:lpstr>Derek Mooney @dsmooney                              3mins @BEERG The relevance of Social Media to LR/ HR #Twitter         View conversation  </vt:lpstr>
      <vt:lpstr>A quick history of….</vt:lpstr>
      <vt:lpstr>PowerPoint Presentation</vt:lpstr>
      <vt:lpstr>WHAT IS SOCIAL MEDIA?</vt:lpstr>
      <vt:lpstr>Reasons to understand Social Media:</vt:lpstr>
      <vt:lpstr>Every 60 sec on the Web</vt:lpstr>
      <vt:lpstr>What makes it Important?</vt:lpstr>
      <vt:lpstr>PowerPoint Presentation</vt:lpstr>
      <vt:lpstr>PowerPoint Presentation</vt:lpstr>
      <vt:lpstr>Maersk Story</vt:lpstr>
      <vt:lpstr>TACO BELL</vt:lpstr>
      <vt:lpstr>HMV</vt:lpstr>
      <vt:lpstr>PowerPoint Presentation</vt:lpstr>
      <vt:lpstr>Avaaz.org</vt:lpstr>
      <vt:lpstr>PowerPoint Presentation</vt:lpstr>
      <vt:lpstr>The “Fight for 15” &amp; Macys</vt:lpstr>
      <vt:lpstr>Compare and Contrast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Policy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BEERG</dc:creator>
  <cp:lastModifiedBy>D S Boyer</cp:lastModifiedBy>
  <cp:revision>94</cp:revision>
  <cp:lastPrinted>2014-04-11T08:36:03Z</cp:lastPrinted>
  <dcterms:created xsi:type="dcterms:W3CDTF">2012-09-05T05:42:16Z</dcterms:created>
  <dcterms:modified xsi:type="dcterms:W3CDTF">2014-05-30T15:08:12Z</dcterms:modified>
</cp:coreProperties>
</file>